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806" r:id="rId2"/>
    <p:sldId id="3815" r:id="rId3"/>
    <p:sldId id="3809" r:id="rId4"/>
    <p:sldId id="3810" r:id="rId5"/>
    <p:sldId id="3811" r:id="rId6"/>
    <p:sldId id="745" r:id="rId7"/>
    <p:sldId id="3807" r:id="rId8"/>
    <p:sldId id="3814" r:id="rId9"/>
    <p:sldId id="267" r:id="rId10"/>
    <p:sldId id="38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6968" autoAdjust="0"/>
  </p:normalViewPr>
  <p:slideViewPr>
    <p:cSldViewPr snapToGrid="0">
      <p:cViewPr varScale="1">
        <p:scale>
          <a:sx n="45" d="100"/>
          <a:sy n="45" d="100"/>
        </p:scale>
        <p:origin x="24" y="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ABC791-BABD-477F-9AAE-2DD047D7A814}" type="datetimeFigureOut">
              <a:rPr lang="en-GB" smtClean="0"/>
              <a:t>26/03/2021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0075B-0917-47E7-A8F8-A16E4E6BDC80}" type="slidenum">
              <a:rPr lang="en-GB" smtClean="0"/>
              <a:t>‹#›</a:t>
            </a:fld>
            <a:endParaRPr lang="en-GB"/>
          </a:p>
        </p:txBody>
      </p:sp>
    </p:spTree>
    <p:extLst>
      <p:ext uri="{BB962C8B-B14F-4D97-AF65-F5344CB8AC3E}">
        <p14:creationId xmlns:p14="http://schemas.microsoft.com/office/powerpoint/2010/main" val="396798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67A190-1AFA-4E04-B59A-739E1684F277}" type="slidenum">
              <a:rPr lang="en-GB" smtClean="0"/>
              <a:t>1</a:t>
            </a:fld>
            <a:endParaRPr lang="en-GB"/>
          </a:p>
        </p:txBody>
      </p:sp>
    </p:spTree>
    <p:extLst>
      <p:ext uri="{BB962C8B-B14F-4D97-AF65-F5344CB8AC3E}">
        <p14:creationId xmlns:p14="http://schemas.microsoft.com/office/powerpoint/2010/main" val="2637577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Manage stress levels, work/home pressures, routine</a:t>
            </a:r>
          </a:p>
          <a:p>
            <a:endParaRPr lang="en-GB" dirty="0"/>
          </a:p>
          <a:p>
            <a:r>
              <a:rPr lang="en-GB" dirty="0"/>
              <a:t>Lifestyle changes – overweight, smoking, drinking, not exercising?  Look at any medication you’re on will this affect sleep?</a:t>
            </a:r>
          </a:p>
          <a:p>
            <a:endParaRPr lang="en-GB" dirty="0"/>
          </a:p>
          <a:p>
            <a:r>
              <a:rPr lang="en-GB" dirty="0"/>
              <a:t>Open discussions – if struggling be open and honest with work – don’t risk your and others for the after effects of chronic insomnia or mental ill health – Remember top down approach – this should be encouraged and welcomed.</a:t>
            </a:r>
          </a:p>
          <a:p>
            <a:endParaRPr lang="en-GB" dirty="0"/>
          </a:p>
          <a:p>
            <a:r>
              <a:rPr lang="en-GB" dirty="0"/>
              <a:t>Tried everything – then discuss with a clinician.</a:t>
            </a:r>
          </a:p>
          <a:p>
            <a:endParaRPr lang="en-GB" dirty="0"/>
          </a:p>
          <a:p>
            <a:endParaRPr lang="en-GB" dirty="0"/>
          </a:p>
          <a:p>
            <a:r>
              <a:rPr lang="en-GB" dirty="0"/>
              <a:t>ANY QUESTIONS?</a:t>
            </a:r>
          </a:p>
        </p:txBody>
      </p:sp>
      <p:sp>
        <p:nvSpPr>
          <p:cNvPr id="4" name="Slide Number Placeholder 3"/>
          <p:cNvSpPr>
            <a:spLocks noGrp="1"/>
          </p:cNvSpPr>
          <p:nvPr>
            <p:ph type="sldNum" sz="quarter" idx="5"/>
          </p:nvPr>
        </p:nvSpPr>
        <p:spPr/>
        <p:txBody>
          <a:bodyPr/>
          <a:lstStyle/>
          <a:p>
            <a:fld id="{043CC733-369F-4D40-AA5C-687D5F2FC563}" type="slidenum">
              <a:rPr lang="en-GB" smtClean="0"/>
              <a:t>10</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43CC733-369F-4D40-AA5C-687D5F2FC563}" type="slidenum">
              <a:rPr lang="en-GB" smtClean="0"/>
              <a:t>2</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Sleep helps our bodies thrive through supporting a healthy immune system, balances our appetite (through regulation of the hormones ghrelin and leptin), allows physical and mental restoration, supports information processing and memory function and decreases internal inflammation and stress.   Therefore, for those times when we are sleep deprived we can understand why we feel sluggish, unable to make decisions and are more prone to illness.   A continued lack of sleep, or oversleep for that matter, has been linked to a higher incidence of cancers.</a:t>
            </a:r>
          </a:p>
          <a:p>
            <a:endParaRPr lang="en-GB" dirty="0"/>
          </a:p>
        </p:txBody>
      </p:sp>
      <p:sp>
        <p:nvSpPr>
          <p:cNvPr id="4" name="Slide Number Placeholder 3"/>
          <p:cNvSpPr>
            <a:spLocks noGrp="1"/>
          </p:cNvSpPr>
          <p:nvPr>
            <p:ph type="sldNum" sz="quarter" idx="5"/>
          </p:nvPr>
        </p:nvSpPr>
        <p:spPr/>
        <p:txBody>
          <a:bodyPr/>
          <a:lstStyle/>
          <a:p>
            <a:fld id="{043CC733-369F-4D40-AA5C-687D5F2FC563}" type="slidenum">
              <a:rPr lang="en-GB" smtClean="0"/>
              <a:t>3</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An average sleep pattern alternates between two cycles, REM (Rapid Eye Movement) and NREM (Non-Rapid Eye Movement).  These cycles repeat themselves approximately every 90 minutes and consists of various stages.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Physiologically the following processes happen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b="1" dirty="0"/>
              <a:t>Stage one sleep</a:t>
            </a:r>
            <a:endParaRPr lang="en-GB" b="0" dirty="0"/>
          </a:p>
          <a:p>
            <a:endParaRPr lang="en-GB" b="0" dirty="0"/>
          </a:p>
          <a:p>
            <a:r>
              <a:rPr lang="en-GB" b="0" dirty="0"/>
              <a:t>Temperature decreases, your muscles relax and you can easily be woken </a:t>
            </a:r>
          </a:p>
          <a:p>
            <a:endParaRPr lang="en-GB" b="0" dirty="0"/>
          </a:p>
          <a:p>
            <a:r>
              <a:rPr lang="en-GB" b="1" dirty="0"/>
              <a:t>Stage two sleep</a:t>
            </a:r>
            <a:endParaRPr lang="en-GB" b="0" dirty="0"/>
          </a:p>
          <a:p>
            <a:endParaRPr lang="en-GB" b="0" dirty="0"/>
          </a:p>
          <a:p>
            <a:r>
              <a:rPr lang="en-GB" b="0" dirty="0"/>
              <a:t>Heart rate and breathing slows down, your brain disconnects from its environment and outside stimuluses and begins to make memories</a:t>
            </a:r>
          </a:p>
          <a:p>
            <a:endParaRPr lang="en-GB" b="0" dirty="0"/>
          </a:p>
          <a:p>
            <a:r>
              <a:rPr lang="en-GB" b="1" dirty="0"/>
              <a:t>Stages three and four </a:t>
            </a:r>
            <a:endParaRPr lang="en-GB" b="0" dirty="0"/>
          </a:p>
          <a:p>
            <a:endParaRPr lang="en-GB" b="0" dirty="0"/>
          </a:p>
          <a:p>
            <a:r>
              <a:rPr lang="en-GB" b="0" dirty="0"/>
              <a:t>Body is less responsive to external stimulus with the breathing and rate being at it’s lowest and stable.  Decreased blood flow to the brain with a decrease in brain temperature</a:t>
            </a:r>
          </a:p>
          <a:p>
            <a:r>
              <a:rPr lang="en-GB" b="0" dirty="0"/>
              <a:t>At this stage the body repairs and renews itself.</a:t>
            </a:r>
          </a:p>
          <a:p>
            <a:r>
              <a:rPr lang="en-GB" b="0" dirty="0"/>
              <a:t>The pituitary gland releases a pulse of growth hormone to stimulate muscle growth and repair, with the immune system beginning its work in shoring up its resources for the next day</a:t>
            </a:r>
            <a:r>
              <a:rPr lang="en-GB" b="1" dirty="0"/>
              <a:t>.</a:t>
            </a:r>
          </a:p>
          <a:p>
            <a:endParaRPr lang="en-GB" b="1" dirty="0"/>
          </a:p>
          <a:p>
            <a:r>
              <a:rPr lang="en-GB" b="1" dirty="0"/>
              <a:t>Between stages four and five</a:t>
            </a:r>
          </a:p>
          <a:p>
            <a:r>
              <a:rPr lang="en-GB" b="0" dirty="0"/>
              <a:t>We transitions into REM sleep where during the time the eyes move rapidly behind closed eyelids  and represent the only active muscle movement  we have in the body other than its essential functions.</a:t>
            </a:r>
          </a:p>
          <a:p>
            <a:r>
              <a:rPr lang="en-GB" b="0" dirty="0"/>
              <a:t>The arms and legs are essentially incapacitated other than involuntary spasms with a progressive decrease in spinal reflexes – this is known as desynchronised </a:t>
            </a:r>
            <a:r>
              <a:rPr lang="en-GB" b="0" dirty="0" err="1"/>
              <a:t>corticol</a:t>
            </a:r>
            <a:r>
              <a:rPr lang="en-GB" b="0" dirty="0"/>
              <a:t> activity. </a:t>
            </a:r>
          </a:p>
          <a:p>
            <a:r>
              <a:rPr lang="en-GB" b="0" dirty="0"/>
              <a:t>The brain is super active – dreaming is occurring  which causes the heart rate, blood pressure and breathing to slightly increase.</a:t>
            </a:r>
          </a:p>
          <a:p>
            <a:endParaRPr lang="en-GB" b="0" dirty="0"/>
          </a:p>
          <a:p>
            <a:r>
              <a:rPr lang="en-GB" b="1" dirty="0"/>
              <a:t>Stage five</a:t>
            </a:r>
            <a:endParaRPr lang="en-GB" b="0" dirty="0"/>
          </a:p>
          <a:p>
            <a:r>
              <a:rPr lang="en-GB" b="0" dirty="0"/>
              <a:t>The brain is more active and memory storage is at its most efficient</a:t>
            </a:r>
          </a:p>
          <a:p>
            <a:endParaRPr lang="en-GB" b="0" dirty="0"/>
          </a:p>
          <a:p>
            <a:r>
              <a:rPr lang="en-GB" b="0" dirty="0"/>
              <a:t>We go through these stages on a cyclical process and providing we are experiencing a good level of sleep the times in stages four and five extend throughout the night   </a:t>
            </a:r>
          </a:p>
          <a:p>
            <a:endParaRPr lang="en-GB" dirty="0"/>
          </a:p>
          <a:p>
            <a:r>
              <a:rPr lang="en-GB" dirty="0"/>
              <a:t>This is a typical sleep pattern.  Most people go through the cycle five times in eight hours,  As the night progresses non REM sleep becomes shorter and REM sleep becomes longer.  Brain waves are shown in the circles.</a:t>
            </a:r>
          </a:p>
          <a:p>
            <a:endParaRPr lang="en-GB" dirty="0"/>
          </a:p>
          <a:p>
            <a:r>
              <a:rPr lang="en-GB" dirty="0"/>
              <a:t>Therefore in those last few hours of sleep we get the benefit of prolonged REM sleep which is the most beneficial for the body. </a:t>
            </a:r>
          </a:p>
          <a:p>
            <a:endParaRPr lang="en-GB" dirty="0"/>
          </a:p>
          <a:p>
            <a:r>
              <a:rPr lang="en-GB" dirty="0"/>
              <a:t>We don’t have one stimulation site in the brain that can promote REM sleep but some lesions to specific brainstem areas eliminate REM sleep. </a:t>
            </a:r>
          </a:p>
          <a:p>
            <a:endParaRPr lang="en-GB" dirty="0"/>
          </a:p>
          <a:p>
            <a:r>
              <a:rPr lang="en-GB" dirty="0"/>
              <a:t>REM sleep is induced through a number of chemicals including dopamine, acetylcholine and noradrenaline – although it’s not quite clear as to whether these modulate the circadian rhythm rather than sleep.    </a:t>
            </a:r>
          </a:p>
          <a:p>
            <a:endParaRPr lang="en-GB" b="0" dirty="0"/>
          </a:p>
        </p:txBody>
      </p:sp>
      <p:sp>
        <p:nvSpPr>
          <p:cNvPr id="4" name="Slide Number Placeholder 3"/>
          <p:cNvSpPr>
            <a:spLocks noGrp="1"/>
          </p:cNvSpPr>
          <p:nvPr>
            <p:ph type="sldNum" sz="quarter" idx="5"/>
          </p:nvPr>
        </p:nvSpPr>
        <p:spPr/>
        <p:txBody>
          <a:bodyPr/>
          <a:lstStyle/>
          <a:p>
            <a:fld id="{043CC733-369F-4D40-AA5C-687D5F2FC563}" type="slidenum">
              <a:rPr lang="en-GB" smtClean="0"/>
              <a:t>4</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Internal structures produce chemicals that support sleeping and waking.  The control of sleeping and waking, you’re internal clock, is known as your circadian rhythm. </a:t>
            </a:r>
          </a:p>
          <a:p>
            <a:endParaRPr lang="en-GB" dirty="0"/>
          </a:p>
          <a:p>
            <a:r>
              <a:rPr lang="en-GB" dirty="0"/>
              <a:t>Circadian rhythms are strongest between midnight and 6am and is self regulating but external cues I.e., exposure to light can affect it.  Consider the stats shown earlier that night shift workers are 25-30% at higher risk of injury than their daytime counterparts.  </a:t>
            </a:r>
          </a:p>
          <a:p>
            <a:endParaRPr lang="en-GB" dirty="0"/>
          </a:p>
          <a:p>
            <a:r>
              <a:rPr lang="en-GB" dirty="0"/>
              <a:t>Within the brain we have melatonin receptors that aid in our sleep patterns.  Melatonin is a hormone that is produced in a predictable daily rhythm in the brain from the pineal gland.  Hormone production can rise at sunset and decrease at sunrise.</a:t>
            </a:r>
          </a:p>
          <a:p>
            <a:endParaRPr lang="en-GB" dirty="0"/>
          </a:p>
          <a:p>
            <a:r>
              <a:rPr lang="en-GB" dirty="0"/>
              <a:t>For some people they can manage on 5-6 hours sleep a night and feel perfectly refreshed and energetic – these individuals may have a genetic change that allows healthy body functions on less restorative sleep.</a:t>
            </a:r>
          </a:p>
          <a:p>
            <a:endParaRPr lang="en-GB" dirty="0"/>
          </a:p>
          <a:p>
            <a:r>
              <a:rPr lang="en-GB" dirty="0"/>
              <a:t>It’s reported that only a 1/3 of adults get the recommended amount of sleep </a:t>
            </a:r>
          </a:p>
        </p:txBody>
      </p:sp>
      <p:sp>
        <p:nvSpPr>
          <p:cNvPr id="4" name="Slide Number Placeholder 3"/>
          <p:cNvSpPr>
            <a:spLocks noGrp="1"/>
          </p:cNvSpPr>
          <p:nvPr>
            <p:ph type="sldNum" sz="quarter" idx="5"/>
          </p:nvPr>
        </p:nvSpPr>
        <p:spPr/>
        <p:txBody>
          <a:bodyPr/>
          <a:lstStyle/>
          <a:p>
            <a:fld id="{043CC733-369F-4D40-AA5C-687D5F2FC563}" type="slidenum">
              <a:rPr lang="en-GB" smtClean="0"/>
              <a:t>5</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3D88AD6-BBE4-4381-B1EA-FA1ACDE7B8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eaLnBrk="0" hangingPunct="0">
              <a:defRPr sz="3200">
                <a:solidFill>
                  <a:schemeClr val="tx1"/>
                </a:solidFill>
                <a:latin typeface="Arial" panose="020B0604020202020204" pitchFamily="34" charset="0"/>
              </a:defRPr>
            </a:lvl1pPr>
            <a:lvl2pPr marL="742950" indent="-285750" defTabSz="936625" eaLnBrk="0" hangingPunct="0">
              <a:defRPr sz="3200">
                <a:solidFill>
                  <a:schemeClr val="tx1"/>
                </a:solidFill>
                <a:latin typeface="Arial" panose="020B0604020202020204" pitchFamily="34" charset="0"/>
              </a:defRPr>
            </a:lvl2pPr>
            <a:lvl3pPr marL="1143000" indent="-228600" defTabSz="936625" eaLnBrk="0" hangingPunct="0">
              <a:defRPr sz="3200">
                <a:solidFill>
                  <a:schemeClr val="tx1"/>
                </a:solidFill>
                <a:latin typeface="Arial" panose="020B0604020202020204" pitchFamily="34" charset="0"/>
              </a:defRPr>
            </a:lvl3pPr>
            <a:lvl4pPr marL="1600200" indent="-228600" defTabSz="936625" eaLnBrk="0" hangingPunct="0">
              <a:defRPr sz="3200">
                <a:solidFill>
                  <a:schemeClr val="tx1"/>
                </a:solidFill>
                <a:latin typeface="Arial" panose="020B0604020202020204" pitchFamily="34" charset="0"/>
              </a:defRPr>
            </a:lvl4pPr>
            <a:lvl5pPr marL="2057400" indent="-228600" defTabSz="936625" eaLnBrk="0" hangingPunct="0">
              <a:defRPr sz="3200">
                <a:solidFill>
                  <a:schemeClr val="tx1"/>
                </a:solidFill>
                <a:latin typeface="Arial" panose="020B0604020202020204" pitchFamily="34" charset="0"/>
              </a:defRPr>
            </a:lvl5pPr>
            <a:lvl6pPr marL="2514600" indent="-228600" defTabSz="936625" eaLnBrk="0" fontAlgn="base" hangingPunct="0">
              <a:lnSpc>
                <a:spcPct val="110000"/>
              </a:lnSpc>
              <a:spcBef>
                <a:spcPct val="20000"/>
              </a:spcBef>
              <a:spcAft>
                <a:spcPct val="0"/>
              </a:spcAft>
              <a:defRPr sz="3200">
                <a:solidFill>
                  <a:schemeClr val="tx1"/>
                </a:solidFill>
                <a:latin typeface="Arial" panose="020B0604020202020204" pitchFamily="34" charset="0"/>
              </a:defRPr>
            </a:lvl6pPr>
            <a:lvl7pPr marL="2971800" indent="-228600" defTabSz="936625" eaLnBrk="0" fontAlgn="base" hangingPunct="0">
              <a:lnSpc>
                <a:spcPct val="110000"/>
              </a:lnSpc>
              <a:spcBef>
                <a:spcPct val="20000"/>
              </a:spcBef>
              <a:spcAft>
                <a:spcPct val="0"/>
              </a:spcAft>
              <a:defRPr sz="3200">
                <a:solidFill>
                  <a:schemeClr val="tx1"/>
                </a:solidFill>
                <a:latin typeface="Arial" panose="020B0604020202020204" pitchFamily="34" charset="0"/>
              </a:defRPr>
            </a:lvl7pPr>
            <a:lvl8pPr marL="3429000" indent="-228600" defTabSz="936625" eaLnBrk="0" fontAlgn="base" hangingPunct="0">
              <a:lnSpc>
                <a:spcPct val="110000"/>
              </a:lnSpc>
              <a:spcBef>
                <a:spcPct val="20000"/>
              </a:spcBef>
              <a:spcAft>
                <a:spcPct val="0"/>
              </a:spcAft>
              <a:defRPr sz="3200">
                <a:solidFill>
                  <a:schemeClr val="tx1"/>
                </a:solidFill>
                <a:latin typeface="Arial" panose="020B0604020202020204" pitchFamily="34" charset="0"/>
              </a:defRPr>
            </a:lvl8pPr>
            <a:lvl9pPr marL="3886200" indent="-228600" defTabSz="936625" eaLnBrk="0" fontAlgn="base" hangingPunct="0">
              <a:lnSpc>
                <a:spcPct val="110000"/>
              </a:lnSpc>
              <a:spcBef>
                <a:spcPct val="20000"/>
              </a:spcBef>
              <a:spcAft>
                <a:spcPct val="0"/>
              </a:spcAft>
              <a:defRPr sz="3200">
                <a:solidFill>
                  <a:schemeClr val="tx1"/>
                </a:solidFill>
                <a:latin typeface="Arial" panose="020B0604020202020204" pitchFamily="34" charset="0"/>
              </a:defRPr>
            </a:lvl9pPr>
          </a:lstStyle>
          <a:p>
            <a:fld id="{B25A062C-C147-4705-894D-BC9CA7AB8E3B}" type="slidenum">
              <a:rPr lang="en-US" altLang="en-US" sz="1200">
                <a:latin typeface="Times" panose="02020603050405020304" pitchFamily="18" charset="0"/>
              </a:rPr>
              <a:pPr/>
              <a:t>6</a:t>
            </a:fld>
            <a:endParaRPr lang="en-US" altLang="en-US" sz="1200">
              <a:latin typeface="Times" panose="02020603050405020304" pitchFamily="18" charset="0"/>
            </a:endParaRPr>
          </a:p>
        </p:txBody>
      </p:sp>
      <p:sp>
        <p:nvSpPr>
          <p:cNvPr id="24579" name="Rectangle 2">
            <a:extLst>
              <a:ext uri="{FF2B5EF4-FFF2-40B4-BE49-F238E27FC236}">
                <a16:creationId xmlns:a16="http://schemas.microsoft.com/office/drawing/2014/main" id="{A852D365-315E-4C34-A1B2-A90C40308A4E}"/>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AEF1A206-3427-4E55-8582-08973196B2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00000"/>
              </a:lnSpc>
              <a:spcAft>
                <a:spcPct val="25000"/>
              </a:spcAft>
              <a:buFontTx/>
              <a:buChar char="•"/>
            </a:pPr>
            <a:r>
              <a:rPr lang="en-US" altLang="en-US" sz="1200" b="1" dirty="0"/>
              <a:t>Insomnia </a:t>
            </a:r>
            <a:r>
              <a:rPr lang="en-US" altLang="en-US" sz="1200" dirty="0"/>
              <a:t>The most common type of insomnia is difficulty in falling asleep.</a:t>
            </a:r>
          </a:p>
          <a:p>
            <a:pPr eaLnBrk="1" hangingPunct="1">
              <a:lnSpc>
                <a:spcPct val="100000"/>
              </a:lnSpc>
              <a:spcAft>
                <a:spcPct val="25000"/>
              </a:spcAft>
              <a:buFontTx/>
              <a:buChar char="•"/>
            </a:pPr>
            <a:r>
              <a:rPr lang="en-US" altLang="en-US" sz="1200" dirty="0"/>
              <a:t>Many psychologists believe that the best ways to overcome insomnia do not involve medication.</a:t>
            </a:r>
          </a:p>
          <a:p>
            <a:pPr eaLnBrk="1" hangingPunct="1">
              <a:lnSpc>
                <a:spcPct val="100000"/>
              </a:lnSpc>
              <a:spcAft>
                <a:spcPct val="25000"/>
              </a:spcAft>
              <a:buFontTx/>
              <a:buChar char="•"/>
            </a:pPr>
            <a:r>
              <a:rPr lang="en-US" altLang="en-US" sz="1200" dirty="0"/>
              <a:t>They recommend using relaxation techniques, establishing regular bedtimes, and using pleasant images to relax. </a:t>
            </a:r>
          </a:p>
          <a:p>
            <a:pPr eaLnBrk="1" hangingPunct="1"/>
            <a:endParaRPr lang="en-US" altLang="en-US" dirty="0">
              <a:latin typeface="Times" panose="02020603050405020304" pitchFamily="18" charset="0"/>
            </a:endParaRPr>
          </a:p>
          <a:p>
            <a:pPr eaLnBrk="1" hangingPunct="1"/>
            <a:r>
              <a:rPr lang="en-US" altLang="en-US" b="1" dirty="0">
                <a:latin typeface="Times" panose="02020603050405020304" pitchFamily="18" charset="0"/>
              </a:rPr>
              <a:t>Hypersomnia - </a:t>
            </a:r>
            <a:r>
              <a:rPr lang="en-US" altLang="en-US" b="0" dirty="0">
                <a:latin typeface="Times" panose="02020603050405020304" pitchFamily="18" charset="0"/>
              </a:rPr>
              <a:t> commonly known as narcolepsy is a rare sleep problem where people suddenly fall asleep no matter what time it is or where they are – its believed to be a genetic disorder of REM sleep functioning. </a:t>
            </a:r>
            <a:endParaRPr lang="en-US" altLang="en-US" b="1" dirty="0">
              <a:latin typeface="Times" panose="02020603050405020304" pitchFamily="18" charset="0"/>
            </a:endParaRPr>
          </a:p>
          <a:p>
            <a:pPr eaLnBrk="1" hangingPunct="1">
              <a:lnSpc>
                <a:spcPct val="100000"/>
              </a:lnSpc>
              <a:spcAft>
                <a:spcPct val="25000"/>
              </a:spcAft>
              <a:buFontTx/>
              <a:buNone/>
            </a:pPr>
            <a:endParaRPr lang="en-US" altLang="en-US" b="1" dirty="0">
              <a:latin typeface="Times" panose="02020603050405020304" pitchFamily="18" charset="0"/>
            </a:endParaRPr>
          </a:p>
          <a:p>
            <a:pPr eaLnBrk="1" hangingPunct="1">
              <a:lnSpc>
                <a:spcPct val="100000"/>
              </a:lnSpc>
              <a:spcAft>
                <a:spcPct val="25000"/>
              </a:spcAft>
              <a:buFontTx/>
              <a:buNone/>
            </a:pPr>
            <a:r>
              <a:rPr lang="en-US" altLang="en-US" b="1" dirty="0">
                <a:latin typeface="Times" panose="02020603050405020304" pitchFamily="18" charset="0"/>
              </a:rPr>
              <a:t>Sleep wake schedule disturbance</a:t>
            </a:r>
            <a:r>
              <a:rPr lang="en-US" altLang="en-US" b="0" dirty="0">
                <a:latin typeface="Times" panose="02020603050405020304" pitchFamily="18" charset="0"/>
              </a:rPr>
              <a:t> – sleeping without any real routine or schedule.  Rare condition and usually occurs in people with a brain function disorder. </a:t>
            </a:r>
            <a:endParaRPr lang="en-US" altLang="en-US" b="1" dirty="0">
              <a:latin typeface="Times" panose="02020603050405020304" pitchFamily="18" charset="0"/>
            </a:endParaRPr>
          </a:p>
          <a:p>
            <a:pPr eaLnBrk="1" hangingPunct="1">
              <a:lnSpc>
                <a:spcPct val="100000"/>
              </a:lnSpc>
              <a:spcAft>
                <a:spcPct val="25000"/>
              </a:spcAft>
              <a:buFontTx/>
              <a:buNone/>
            </a:pPr>
            <a:endParaRPr lang="en-US" altLang="en-US" b="0" dirty="0">
              <a:latin typeface="Times" panose="02020603050405020304" pitchFamily="18" charset="0"/>
            </a:endParaRPr>
          </a:p>
          <a:p>
            <a:pPr eaLnBrk="1" hangingPunct="1">
              <a:lnSpc>
                <a:spcPct val="100000"/>
              </a:lnSpc>
              <a:spcAft>
                <a:spcPct val="25000"/>
              </a:spcAft>
              <a:buFontTx/>
              <a:buNone/>
            </a:pPr>
            <a:r>
              <a:rPr lang="en-US" altLang="en-US" b="1" dirty="0">
                <a:latin typeface="Times" panose="02020603050405020304" pitchFamily="18" charset="0"/>
              </a:rPr>
              <a:t>Partial arousal – </a:t>
            </a:r>
            <a:r>
              <a:rPr lang="en-US" altLang="en-US" b="0" dirty="0">
                <a:latin typeface="Times" panose="02020603050405020304" pitchFamily="18" charset="0"/>
              </a:rPr>
              <a:t>more common in children where they are partially awakened from their deep sleep, therefore they go through an abnormal sleep pattern which results in the body being in a </a:t>
            </a:r>
            <a:r>
              <a:rPr lang="en-US" altLang="en-US" b="0" dirty="0" err="1">
                <a:latin typeface="Times" panose="02020603050405020304" pitchFamily="18" charset="0"/>
              </a:rPr>
              <a:t>confusional</a:t>
            </a:r>
            <a:r>
              <a:rPr lang="en-US" altLang="en-US" b="0" dirty="0">
                <a:latin typeface="Times" panose="02020603050405020304" pitchFamily="18" charset="0"/>
              </a:rPr>
              <a:t> state -  </a:t>
            </a:r>
          </a:p>
          <a:p>
            <a:pPr eaLnBrk="1" hangingPunct="1">
              <a:lnSpc>
                <a:spcPct val="100000"/>
              </a:lnSpc>
              <a:spcAft>
                <a:spcPct val="25000"/>
              </a:spcAft>
              <a:buFontTx/>
              <a:buNone/>
            </a:pPr>
            <a:endParaRPr lang="en-US" altLang="en-US" b="1" dirty="0">
              <a:latin typeface="Times" panose="02020603050405020304" pitchFamily="18" charset="0"/>
            </a:endParaRPr>
          </a:p>
          <a:p>
            <a:pPr eaLnBrk="1" hangingPunct="1">
              <a:lnSpc>
                <a:spcPct val="100000"/>
              </a:lnSpc>
              <a:spcAft>
                <a:spcPct val="25000"/>
              </a:spcAft>
              <a:buFontTx/>
              <a:buNone/>
            </a:pPr>
            <a:r>
              <a:rPr lang="en-US" altLang="en-US" b="1" dirty="0">
                <a:latin typeface="Times" panose="02020603050405020304" pitchFamily="18" charset="0"/>
              </a:rPr>
              <a:t>Nightmares and night terrors</a:t>
            </a:r>
            <a:r>
              <a:rPr lang="en-US" altLang="en-US" dirty="0">
                <a:latin typeface="Times" panose="02020603050405020304" pitchFamily="18" charset="0"/>
              </a:rPr>
              <a:t> </a:t>
            </a:r>
            <a:r>
              <a:rPr lang="en-US" altLang="en-US" sz="1200" dirty="0"/>
              <a:t>are a product of REM sleep.  People who are anxious or depressed are more likely to have nightmares.  </a:t>
            </a:r>
          </a:p>
          <a:p>
            <a:pPr eaLnBrk="1" hangingPunct="1">
              <a:lnSpc>
                <a:spcPct val="100000"/>
              </a:lnSpc>
              <a:spcAft>
                <a:spcPct val="25000"/>
              </a:spcAft>
              <a:buFontTx/>
              <a:buNone/>
            </a:pPr>
            <a:r>
              <a:rPr lang="en-US" altLang="en-US" sz="1200" b="1" dirty="0"/>
              <a:t>Night terrors</a:t>
            </a:r>
            <a:r>
              <a:rPr lang="en-US" altLang="en-US" sz="1200" dirty="0"/>
              <a:t> are like nightmares, but they are more severe.  Night terrors tend to occur during deep sleep.  Common in children </a:t>
            </a:r>
          </a:p>
          <a:p>
            <a:pPr eaLnBrk="1" hangingPunct="1">
              <a:lnSpc>
                <a:spcPct val="100000"/>
              </a:lnSpc>
              <a:spcAft>
                <a:spcPct val="25000"/>
              </a:spcAft>
              <a:buFontTx/>
              <a:buNone/>
            </a:pPr>
            <a:endParaRPr lang="en-US" altLang="en-US" sz="1200" dirty="0"/>
          </a:p>
          <a:p>
            <a:pPr eaLnBrk="1" hangingPunct="1">
              <a:lnSpc>
                <a:spcPct val="100000"/>
              </a:lnSpc>
              <a:spcAft>
                <a:spcPct val="25000"/>
              </a:spcAft>
              <a:buFontTx/>
              <a:buNone/>
            </a:pPr>
            <a:r>
              <a:rPr lang="en-US" altLang="en-US" sz="1200" b="1" dirty="0"/>
              <a:t>Sleep apnea</a:t>
            </a:r>
            <a:r>
              <a:rPr lang="en-US" altLang="en-US" sz="1200" b="0" dirty="0"/>
              <a:t> – multiple extended pauses in breath when they are sleeping.  Commonly associated with being overweight, some respiratory problems, smoking and can have a correlative factor to neck size.  Chronic snoring is the most common symptom of obstructive sleep apnea. Consider this knowing that poor sleep increases the risk of obesity which in turn increases sleep problems</a:t>
            </a:r>
          </a:p>
          <a:p>
            <a:pPr eaLnBrk="1" hangingPunct="1">
              <a:lnSpc>
                <a:spcPct val="100000"/>
              </a:lnSpc>
              <a:spcAft>
                <a:spcPct val="25000"/>
              </a:spcAft>
              <a:buFontTx/>
              <a:buNone/>
            </a:pPr>
            <a:endParaRPr lang="en-US" altLang="en-US" sz="1200" dirty="0"/>
          </a:p>
          <a:p>
            <a:pPr eaLnBrk="1" hangingPunct="1">
              <a:lnSpc>
                <a:spcPct val="100000"/>
              </a:lnSpc>
              <a:spcAft>
                <a:spcPct val="25000"/>
              </a:spcAft>
              <a:buFontTx/>
              <a:buNone/>
            </a:pPr>
            <a:r>
              <a:rPr lang="en-US" altLang="en-US" sz="1200" dirty="0"/>
              <a:t>All of these are o</a:t>
            </a:r>
            <a:r>
              <a:rPr lang="en-GB" dirty="0" err="1"/>
              <a:t>ften</a:t>
            </a:r>
            <a:r>
              <a:rPr lang="en-GB" dirty="0"/>
              <a:t> associated with anxiety, psychological disturbance or prescribed/unprescribed substance use – consider prescribed medication, alcohol, drug taking</a:t>
            </a:r>
          </a:p>
          <a:p>
            <a:pPr eaLnBrk="1" hangingPunct="1">
              <a:lnSpc>
                <a:spcPct val="100000"/>
              </a:lnSpc>
              <a:spcAft>
                <a:spcPct val="25000"/>
              </a:spcAft>
              <a:buFontTx/>
              <a:buNone/>
            </a:pPr>
            <a:endParaRPr lang="en-GB" dirty="0"/>
          </a:p>
          <a:p>
            <a:pPr eaLnBrk="1" hangingPunct="1">
              <a:lnSpc>
                <a:spcPct val="100000"/>
              </a:lnSpc>
              <a:spcAft>
                <a:spcPct val="25000"/>
              </a:spcAft>
              <a:buFontTx/>
              <a:buNone/>
            </a:pPr>
            <a:r>
              <a:rPr lang="en-GB" dirty="0"/>
              <a:t>Little known about causes</a:t>
            </a:r>
          </a:p>
          <a:p>
            <a:pPr eaLnBrk="1" hangingPunct="1">
              <a:lnSpc>
                <a:spcPct val="100000"/>
              </a:lnSpc>
              <a:spcAft>
                <a:spcPct val="25000"/>
              </a:spcAft>
              <a:buFontTx/>
              <a:buNone/>
            </a:pPr>
            <a:endParaRPr lang="en-GB" dirty="0"/>
          </a:p>
          <a:p>
            <a:pPr eaLnBrk="1" hangingPunct="1">
              <a:lnSpc>
                <a:spcPct val="100000"/>
              </a:lnSpc>
              <a:spcAft>
                <a:spcPct val="25000"/>
              </a:spcAft>
              <a:buFontTx/>
              <a:buNone/>
            </a:pPr>
            <a:r>
              <a:rPr lang="en-GB" dirty="0"/>
              <a:t>Limited capacity for pharmacological treatment of sleep disorders</a:t>
            </a:r>
          </a:p>
          <a:p>
            <a:pPr eaLnBrk="1" hangingPunct="1">
              <a:lnSpc>
                <a:spcPct val="100000"/>
              </a:lnSpc>
              <a:spcAft>
                <a:spcPct val="25000"/>
              </a:spcAft>
              <a:buFontTx/>
              <a:buNone/>
            </a:pPr>
            <a:endParaRPr lang="en-US" altLang="en-US" sz="1200" dirty="0"/>
          </a:p>
          <a:p>
            <a:pPr eaLnBrk="1" hangingPunct="1"/>
            <a:endParaRPr lang="en-US" altLang="en-US" dirty="0">
              <a:latin typeface="Times"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Lack of sleep affects both the mind and the body.  Sleep deprivation can produce mental states of fatigue, drowsiness and irritability.  In addition the lack of sleep gives physical symptoms and long term health risks which studies have shown increased the risk  and rates of obesity, diabetes, heart disease, high blood pressure, stroke and Alzheimer’s..</a:t>
            </a:r>
          </a:p>
          <a:p>
            <a:endParaRPr lang="en-GB" dirty="0"/>
          </a:p>
          <a:p>
            <a:r>
              <a:rPr lang="en-GB" dirty="0"/>
              <a:t>Consider our earlier statistics that 13% who get less than 6 hours will have increased mortality and 30% who have less than 7 hours will have obesity. </a:t>
            </a:r>
          </a:p>
          <a:p>
            <a:endParaRPr lang="en-GB" dirty="0"/>
          </a:p>
          <a:p>
            <a:r>
              <a:rPr lang="en-GB" dirty="0"/>
              <a:t>In turn individuals are more likely to live of stimulants and sugar therefore junk food and caffeine tend to be their mainstay – this in term increases their risk of obesity which again drives sleep problems. </a:t>
            </a:r>
          </a:p>
          <a:p>
            <a:endParaRPr lang="en-GB" dirty="0"/>
          </a:p>
          <a:p>
            <a:r>
              <a:rPr lang="en-GB" dirty="0"/>
              <a:t>Signs that someone may be struggling with sleep deprivation  are cognitive social and behavioural performance becomes impaired or altered, poor work performance and decreased output, poor time keeping, difficulty with presenteeism or increased absenteeism.  </a:t>
            </a:r>
          </a:p>
          <a:p>
            <a:endParaRPr lang="en-GB" dirty="0"/>
          </a:p>
          <a:p>
            <a:r>
              <a:rPr lang="en-GB" dirty="0"/>
              <a:t>Consider the type of role undertaken – if their driving, making risk critical decisions, working with heavy machinery,– all of these may be at greater risk of the person is suffering sleep deprivation </a:t>
            </a:r>
          </a:p>
          <a:p>
            <a:endParaRPr lang="en-GB" dirty="0"/>
          </a:p>
        </p:txBody>
      </p:sp>
      <p:sp>
        <p:nvSpPr>
          <p:cNvPr id="4" name="Slide Number Placeholder 3"/>
          <p:cNvSpPr>
            <a:spLocks noGrp="1"/>
          </p:cNvSpPr>
          <p:nvPr>
            <p:ph type="sldNum" sz="quarter" idx="5"/>
          </p:nvPr>
        </p:nvSpPr>
        <p:spPr/>
        <p:txBody>
          <a:bodyPr/>
          <a:lstStyle/>
          <a:p>
            <a:fld id="{043CC733-369F-4D40-AA5C-687D5F2FC563}" type="slidenum">
              <a:rPr lang="en-GB" smtClean="0"/>
              <a:t>7</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Medication was once commonly prescribed to aid sleep but in modern day medicine many of these have little to no benefit.  </a:t>
            </a:r>
          </a:p>
          <a:p>
            <a:endParaRPr lang="en-GB" dirty="0"/>
          </a:p>
          <a:p>
            <a:r>
              <a:rPr lang="en-GB" dirty="0"/>
              <a:t>The quality and quantity of sleep that is derived from these drugs doesn’t provide or restore a natural sleep pattern.</a:t>
            </a:r>
          </a:p>
          <a:p>
            <a:endParaRPr lang="en-GB" dirty="0"/>
          </a:p>
          <a:p>
            <a:r>
              <a:rPr lang="en-GB" dirty="0"/>
              <a:t>Prescribed hypnotics – diazepam, temazepam etc don’t induce a natural sleep pattern and you get a decreased level of REM sleep and a poorer quality of your waking hours.  Therefore the body isn’t going through that required physiological growth and repair, memories aren’t being ‘laid down’ and you often feel ‘hungover’ the next day.  They are also highly addictive therefore the risk of using is greater than the benefit.  </a:t>
            </a:r>
          </a:p>
          <a:p>
            <a:endParaRPr lang="en-GB" dirty="0"/>
          </a:p>
          <a:p>
            <a:endParaRPr lang="en-GB" dirty="0"/>
          </a:p>
          <a:p>
            <a:r>
              <a:rPr lang="en-GB" dirty="0"/>
              <a:t>Melatonin and Serotonin precursors do induce natural sleep patterns but are only available under specialist advice therefore many GP;s wont prescribed these unless seen by a specialist first. </a:t>
            </a:r>
          </a:p>
          <a:p>
            <a:endParaRPr lang="en-GB" dirty="0"/>
          </a:p>
          <a:p>
            <a:r>
              <a:rPr lang="en-GB" dirty="0"/>
              <a:t>The use of sedating anti histamines aren’t sold directly for their hypnotic properties but rather some use their side affect to restore sleep patterns.  Not recommended </a:t>
            </a:r>
          </a:p>
          <a:p>
            <a:endParaRPr lang="en-GB" dirty="0"/>
          </a:p>
          <a:p>
            <a:endParaRPr lang="en-GB" dirty="0"/>
          </a:p>
        </p:txBody>
      </p:sp>
      <p:sp>
        <p:nvSpPr>
          <p:cNvPr id="4" name="Slide Number Placeholder 3"/>
          <p:cNvSpPr>
            <a:spLocks noGrp="1"/>
          </p:cNvSpPr>
          <p:nvPr>
            <p:ph type="sldNum" sz="quarter" idx="5"/>
          </p:nvPr>
        </p:nvSpPr>
        <p:spPr/>
        <p:txBody>
          <a:bodyPr/>
          <a:lstStyle/>
          <a:p>
            <a:fld id="{043CC733-369F-4D40-AA5C-687D5F2FC563}" type="slidenum">
              <a:rPr lang="en-GB" smtClean="0"/>
              <a:t>8</a:t>
            </a:fld>
            <a:endParaRPr lang="en-GB"/>
          </a:p>
        </p:txBody>
      </p:sp>
    </p:spTree>
    <p:extLst>
      <p:ext uri="{BB962C8B-B14F-4D97-AF65-F5344CB8AC3E}">
        <p14:creationId xmlns:p14="http://schemas.microsoft.com/office/powerpoint/2010/main" val="1150422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Poor sleep may be secondary to many factors – medication, stress, alcohol, habit</a:t>
            </a:r>
          </a:p>
          <a:p>
            <a:endParaRPr lang="en-GB" dirty="0"/>
          </a:p>
          <a:p>
            <a:r>
              <a:rPr lang="en-GB" dirty="0"/>
              <a:t>So what actually is sleep hygiene </a:t>
            </a:r>
          </a:p>
          <a:p>
            <a:endParaRPr lang="en-GB" dirty="0"/>
          </a:p>
          <a:p>
            <a:r>
              <a:rPr lang="en-GB" dirty="0"/>
              <a:t>It’s defined as </a:t>
            </a:r>
            <a:r>
              <a:rPr lang="en-GB" b="0" i="0" dirty="0">
                <a:solidFill>
                  <a:srgbClr val="111111"/>
                </a:solidFill>
                <a:effectLst/>
                <a:latin typeface="Roboto"/>
              </a:rPr>
              <a:t>habits and practices that are conducive to sleeping well on a regular basis.</a:t>
            </a:r>
          </a:p>
          <a:p>
            <a:endParaRPr lang="en-GB" b="0" i="0" dirty="0">
              <a:solidFill>
                <a:srgbClr val="111111"/>
              </a:solidFill>
              <a:effectLst/>
              <a:latin typeface="Roboto"/>
            </a:endParaRPr>
          </a:p>
          <a:p>
            <a:r>
              <a:rPr lang="en-GB" b="0" i="0" dirty="0">
                <a:solidFill>
                  <a:srgbClr val="111111"/>
                </a:solidFill>
                <a:effectLst/>
                <a:latin typeface="Roboto"/>
              </a:rPr>
              <a:t>Developed in the 1970’s and it explores and recommends how your behaviours and environment can improve your sleep practices to maintain your physical and mental wellbeing.   It’s a set of guidelines that don’t require medical intervention and can be undertaken under the guise of self care.  As with any self care routine it has to be practiced, doesn't always work first time and often needs habit formation to see great benefits. </a:t>
            </a:r>
          </a:p>
          <a:p>
            <a:endParaRPr lang="en-GB" altLang="en-US" sz="1200" b="0" dirty="0">
              <a:solidFill>
                <a:srgbClr val="E20886"/>
              </a:solidFill>
            </a:endParaRPr>
          </a:p>
          <a:p>
            <a:r>
              <a:rPr lang="en-GB" altLang="en-US" sz="1200" b="0" dirty="0">
                <a:solidFill>
                  <a:srgbClr val="E20886"/>
                </a:solidFill>
              </a:rPr>
              <a:t>The formation of healthy habit forming is an essential part of protecting our minds and bodies – it’s a little bit like investing in your own bodies life insurance policy.  The more you commit the greater chance of rewards,  These practices can help you get to sleep easier and feel more rested</a:t>
            </a:r>
          </a:p>
          <a:p>
            <a:endParaRPr lang="en-GB" altLang="en-US" sz="1200" b="0" dirty="0">
              <a:solidFill>
                <a:srgbClr val="E20886"/>
              </a:solidFill>
            </a:endParaRPr>
          </a:p>
          <a:p>
            <a:r>
              <a:rPr lang="en-GB" altLang="en-US" sz="1200" b="0" dirty="0">
                <a:solidFill>
                  <a:srgbClr val="E20886"/>
                </a:solidFill>
              </a:rPr>
              <a:t>The basic premise of sleep hygiene is the same for everyone  - but what ideal sleep hygiene looks like can vary between individuals. </a:t>
            </a:r>
          </a:p>
          <a:p>
            <a:endParaRPr lang="en-GB" dirty="0"/>
          </a:p>
          <a:p>
            <a:r>
              <a:rPr lang="en-GB" dirty="0"/>
              <a:t>1. Stick to a sleep schedule – even on weekends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Don’t take naps after 3pm – keep power naps less than 1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 Avoid alcoholic drinks before bed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Avoid caffeine and nicotine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Avoid large meals and beverages late at night before going to bed</a:t>
            </a:r>
          </a:p>
          <a:p>
            <a:r>
              <a:rPr lang="en-GB" dirty="0"/>
              <a:t>6. Exercise is great but not too late in the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7. Relax before bed, ? taking a hot bath.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8. Have a good sleeping environment – get rid of anything in your bedroom that might distract you from sleep and </a:t>
            </a:r>
            <a:r>
              <a:rPr lang="en-GB" dirty="0" err="1"/>
              <a:t>ddopt</a:t>
            </a:r>
            <a:r>
              <a:rPr lang="en-GB" dirty="0"/>
              <a:t> good sleep postures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 Have the right sunlight exposure – During the day aim to get some exposure to natural light, sunlight is one of the key drivers for our circadian rhythms which can encourage quality sleep.  Also consider the discussions around the hormone melatonin and its affects on your sleep pattern (most active between midnight and 6am,)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10. Devices, mobile phones etc cause mental stimulation that is hard to shut off and also generate blue light which may decrease melatonin production.  </a:t>
            </a:r>
          </a:p>
          <a:p>
            <a:endParaRPr lang="en-GB" dirty="0"/>
          </a:p>
          <a:p>
            <a:r>
              <a:rPr lang="en-GB" dirty="0"/>
              <a:t>Don’t lie in bed awake.  If you find yourself still awake after staying in bed for more than 20 mons get up and do a relaxing activity until you feel sleepy</a:t>
            </a:r>
          </a:p>
          <a:p>
            <a:r>
              <a:rPr lang="en-GB" dirty="0"/>
              <a:t>See a doctor if you continue having trouble sleeping </a:t>
            </a:r>
          </a:p>
          <a:p>
            <a:endParaRPr lang="en-GB" b="0" dirty="0"/>
          </a:p>
          <a:p>
            <a:pPr marL="0" indent="0">
              <a:buNone/>
            </a:pPr>
            <a:r>
              <a:rPr lang="en-GB" altLang="en-US" sz="2400" b="0" dirty="0">
                <a:solidFill>
                  <a:srgbClr val="E20886"/>
                </a:solidFill>
              </a:rPr>
              <a:t>Basics</a:t>
            </a:r>
          </a:p>
          <a:p>
            <a:pPr marL="0" indent="0">
              <a:buNone/>
            </a:pPr>
            <a:endParaRPr lang="en-GB" altLang="en-US" sz="2400" b="0" dirty="0">
              <a:solidFill>
                <a:srgbClr val="E20886"/>
              </a:solidFill>
            </a:endParaRPr>
          </a:p>
          <a:p>
            <a:r>
              <a:rPr lang="en-GB" altLang="en-US" sz="2400" b="0" dirty="0">
                <a:solidFill>
                  <a:srgbClr val="E20886"/>
                </a:solidFill>
              </a:rPr>
              <a:t>Protect your need for good quality sleep</a:t>
            </a:r>
          </a:p>
          <a:p>
            <a:r>
              <a:rPr lang="en-GB" altLang="en-US" sz="2400" b="0" dirty="0">
                <a:solidFill>
                  <a:srgbClr val="E20886"/>
                </a:solidFill>
              </a:rPr>
              <a:t>Keep regular sleep hours</a:t>
            </a:r>
          </a:p>
          <a:p>
            <a:pPr lvl="1"/>
            <a:r>
              <a:rPr lang="en-GB" altLang="en-US" sz="2000" b="0" dirty="0">
                <a:solidFill>
                  <a:srgbClr val="E20886"/>
                </a:solidFill>
              </a:rPr>
              <a:t>An erratic sleep schedule can disrupt your biological clock and can make getting a full nights sleep more difficult</a:t>
            </a:r>
          </a:p>
          <a:p>
            <a:pPr lvl="1"/>
            <a:r>
              <a:rPr lang="en-GB" altLang="en-US" sz="2000" b="0" dirty="0">
                <a:solidFill>
                  <a:srgbClr val="E20886"/>
                </a:solidFill>
              </a:rPr>
              <a:t>Go to bed at the same time every night and get up at the same time every morning.</a:t>
            </a:r>
          </a:p>
          <a:p>
            <a:pPr lvl="1"/>
            <a:r>
              <a:rPr lang="en-GB" altLang="en-US" sz="2000" b="0" dirty="0">
                <a:solidFill>
                  <a:srgbClr val="E20886"/>
                </a:solidFill>
              </a:rPr>
              <a:t>7-8 hours set aside for sleep every day</a:t>
            </a:r>
          </a:p>
          <a:p>
            <a:endParaRPr lang="en-GB" dirty="0"/>
          </a:p>
        </p:txBody>
      </p:sp>
      <p:sp>
        <p:nvSpPr>
          <p:cNvPr id="4" name="Slide Number Placeholder 3"/>
          <p:cNvSpPr>
            <a:spLocks noGrp="1"/>
          </p:cNvSpPr>
          <p:nvPr>
            <p:ph type="sldNum" sz="quarter" idx="5"/>
          </p:nvPr>
        </p:nvSpPr>
        <p:spPr/>
        <p:txBody>
          <a:bodyPr/>
          <a:lstStyle/>
          <a:p>
            <a:fld id="{2E19F739-D6EE-4841-ACEF-0A463B30ADC5}" type="slidenum">
              <a:rPr lang="en-GB" smtClean="0"/>
              <a:t>9</a:t>
            </a:fld>
            <a:endParaRPr lang="en-GB"/>
          </a:p>
        </p:txBody>
      </p:sp>
    </p:spTree>
    <p:extLst>
      <p:ext uri="{BB962C8B-B14F-4D97-AF65-F5344CB8AC3E}">
        <p14:creationId xmlns:p14="http://schemas.microsoft.com/office/powerpoint/2010/main" val="3581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380F7-15B8-409F-926D-B526A119EB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56BDE7-5056-4D65-B1F7-95130E0B4F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1A77F8-07DE-4845-8B7D-3695FFDF742E}"/>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528BE6D9-EB28-4511-A38C-5FC4F36A4D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4E8B81-E54F-46F1-8A17-6CBBAC32B286}"/>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3404679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49EF4-2F95-42F7-AA2A-015CA54D99D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A1DFF3-F5EB-4D44-A419-2B7CE9F577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F410E7-A552-4222-AD4E-B921FA9D9B1F}"/>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E3AA8175-C502-4776-9D32-B9EACB9789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A5E71-B498-4EC6-ABE5-FC6173EAC390}"/>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376073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73C20B-0979-4690-ABB8-CD59B075C3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1172E8-2E27-4F8F-9113-E9D3FE718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231ED7-0A24-477D-8F92-4D06478F158F}"/>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E0966EDA-D9DC-4564-AE06-BB545426BC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B11F0-D58E-4840-B4EB-7FFC60BC69AF}"/>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18640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90DC-8374-4FEE-A5AC-C7DA8DFC52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6A819F-D385-4727-8A34-BDE3451C0C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2B409C-7619-457D-8502-1AA510BDD102}"/>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A9707967-5C84-4EDC-99C3-C4E67EFAB9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6EDF09-8355-4259-8F1F-F649615CAA9C}"/>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10458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2014-A270-4A67-8EDF-3831CB42FE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C5E521-424B-4FFD-907E-8CC6F0F3C0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0406CB-AC73-4BE2-B11C-022DA43D9F0F}"/>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B3C57A9C-0BB3-44F8-B565-3CA5701116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B75F8D-11D5-447E-8209-661469D95F13}"/>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3263296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1445-8094-4F95-B374-BDA68EC7DF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8CE4E0-2B55-4205-AEFE-5C36BFD503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BAC965-EDDA-45F2-901D-F7878C91A0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572F76-98A6-4515-9931-53434A31E325}"/>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6" name="Footer Placeholder 5">
            <a:extLst>
              <a:ext uri="{FF2B5EF4-FFF2-40B4-BE49-F238E27FC236}">
                <a16:creationId xmlns:a16="http://schemas.microsoft.com/office/drawing/2014/main" id="{E78B6C99-51E1-4D56-BD03-647F3901D5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B59E13-9186-4950-82EB-CC14D98E4A73}"/>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99586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9134-A7E2-4170-B733-41778CA704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C45BF3-F952-4755-8749-981B989C2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CEF32C-EF14-4E55-9AE5-E4EA9952AC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183C42-9EEA-41AE-B6C4-D65C23C5A6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3DAFBF-94C0-4489-A820-1573183379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C7169F-556E-478B-A259-7289B4E7C035}"/>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8" name="Footer Placeholder 7">
            <a:extLst>
              <a:ext uri="{FF2B5EF4-FFF2-40B4-BE49-F238E27FC236}">
                <a16:creationId xmlns:a16="http://schemas.microsoft.com/office/drawing/2014/main" id="{36C1C324-494D-4128-9980-831E8A12B9D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EA6FA4-D37A-40F7-914C-5A4DD7B1C553}"/>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80772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798A-B4C2-41FC-9F65-7EBB44C1EF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CFAAE1-9EB7-466F-B101-5C6B0D2C92FF}"/>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4" name="Footer Placeholder 3">
            <a:extLst>
              <a:ext uri="{FF2B5EF4-FFF2-40B4-BE49-F238E27FC236}">
                <a16:creationId xmlns:a16="http://schemas.microsoft.com/office/drawing/2014/main" id="{27999802-CAB0-4334-B603-0E66B113ADB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549692-A6AF-455E-AFEA-CE0B24335104}"/>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425794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F1FB32-E317-4EF7-AC9A-E3CAB61CFB6E}"/>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3" name="Footer Placeholder 2">
            <a:extLst>
              <a:ext uri="{FF2B5EF4-FFF2-40B4-BE49-F238E27FC236}">
                <a16:creationId xmlns:a16="http://schemas.microsoft.com/office/drawing/2014/main" id="{4A21535F-C0B0-4164-83EC-B27DC420A3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6C850B-C300-4C00-A7A3-F42243414B5D}"/>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338296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3FC-9C22-4F0F-8650-E17661365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772F33-0001-46F8-B659-575C8D9AA5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3AADAB-80FF-4FAE-972F-F427F9EE6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42848F-B104-48F6-9368-D79FA95E0AE0}"/>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6" name="Footer Placeholder 5">
            <a:extLst>
              <a:ext uri="{FF2B5EF4-FFF2-40B4-BE49-F238E27FC236}">
                <a16:creationId xmlns:a16="http://schemas.microsoft.com/office/drawing/2014/main" id="{680D139F-55B0-45F6-B6B3-3F73903CB1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293F2A-8878-4606-8B4E-E33A0DC9E55A}"/>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400826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313A-8416-4A44-9A8C-8D63973E5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9B8D574-72DC-4F01-A78A-DC8958839C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409CC8-FA70-440D-B206-FC39A8AFB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1EDF2E-BF63-4AA3-B71C-05361B3DFF70}"/>
              </a:ext>
            </a:extLst>
          </p:cNvPr>
          <p:cNvSpPr>
            <a:spLocks noGrp="1"/>
          </p:cNvSpPr>
          <p:nvPr>
            <p:ph type="dt" sz="half" idx="10"/>
          </p:nvPr>
        </p:nvSpPr>
        <p:spPr/>
        <p:txBody>
          <a:bodyPr/>
          <a:lstStyle/>
          <a:p>
            <a:fld id="{A7D2AD7E-2782-4E4D-9003-A75D87FE7D37}" type="datetimeFigureOut">
              <a:rPr lang="en-GB" smtClean="0"/>
              <a:t>26/03/2021</a:t>
            </a:fld>
            <a:endParaRPr lang="en-GB"/>
          </a:p>
        </p:txBody>
      </p:sp>
      <p:sp>
        <p:nvSpPr>
          <p:cNvPr id="6" name="Footer Placeholder 5">
            <a:extLst>
              <a:ext uri="{FF2B5EF4-FFF2-40B4-BE49-F238E27FC236}">
                <a16:creationId xmlns:a16="http://schemas.microsoft.com/office/drawing/2014/main" id="{5FAA5F19-EC9E-406A-A471-E88EB7D47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600480-CD47-4950-B8FC-CE24128CAA75}"/>
              </a:ext>
            </a:extLst>
          </p:cNvPr>
          <p:cNvSpPr>
            <a:spLocks noGrp="1"/>
          </p:cNvSpPr>
          <p:nvPr>
            <p:ph type="sldNum" sz="quarter" idx="12"/>
          </p:nvPr>
        </p:nvSpPr>
        <p:spPr/>
        <p:txBody>
          <a:bodyPr/>
          <a:lstStyle/>
          <a:p>
            <a:fld id="{0D5E2D06-FBF0-4368-A8B2-E07BE5286F32}" type="slidenum">
              <a:rPr lang="en-GB" smtClean="0"/>
              <a:t>‹#›</a:t>
            </a:fld>
            <a:endParaRPr lang="en-GB"/>
          </a:p>
        </p:txBody>
      </p:sp>
    </p:spTree>
    <p:extLst>
      <p:ext uri="{BB962C8B-B14F-4D97-AF65-F5344CB8AC3E}">
        <p14:creationId xmlns:p14="http://schemas.microsoft.com/office/powerpoint/2010/main" val="326967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07D88E-1255-43E6-8044-E4F921650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AE0B8D-F55E-4EB3-B267-26EED5760D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FB9A25-D3F7-46CF-910D-CACD90EBE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2AD7E-2782-4E4D-9003-A75D87FE7D37}" type="datetimeFigureOut">
              <a:rPr lang="en-GB" smtClean="0"/>
              <a:t>26/03/2021</a:t>
            </a:fld>
            <a:endParaRPr lang="en-GB"/>
          </a:p>
        </p:txBody>
      </p:sp>
      <p:sp>
        <p:nvSpPr>
          <p:cNvPr id="5" name="Footer Placeholder 4">
            <a:extLst>
              <a:ext uri="{FF2B5EF4-FFF2-40B4-BE49-F238E27FC236}">
                <a16:creationId xmlns:a16="http://schemas.microsoft.com/office/drawing/2014/main" id="{511145A4-4F71-4593-9E0D-3255DB7FFB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D04F30-0A54-407E-9EAA-3C883E94AE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E2D06-FBF0-4368-A8B2-E07BE5286F32}" type="slidenum">
              <a:rPr lang="en-GB" smtClean="0"/>
              <a:t>‹#›</a:t>
            </a:fld>
            <a:endParaRPr lang="en-GB"/>
          </a:p>
        </p:txBody>
      </p:sp>
    </p:spTree>
    <p:extLst>
      <p:ext uri="{BB962C8B-B14F-4D97-AF65-F5344CB8AC3E}">
        <p14:creationId xmlns:p14="http://schemas.microsoft.com/office/powerpoint/2010/main" val="37587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1341D52-1A7E-1B49-BBFB-8A5302EB6AAA}"/>
              </a:ext>
            </a:extLst>
          </p:cNvPr>
          <p:cNvSpPr/>
          <p:nvPr/>
        </p:nvSpPr>
        <p:spPr>
          <a:xfrm>
            <a:off x="0" y="-2"/>
            <a:ext cx="12192000" cy="6858001"/>
          </a:xfrm>
          <a:prstGeom prst="rect">
            <a:avLst/>
          </a:prstGeom>
          <a:solidFill>
            <a:srgbClr val="1732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extBox 6">
            <a:extLst>
              <a:ext uri="{FF2B5EF4-FFF2-40B4-BE49-F238E27FC236}">
                <a16:creationId xmlns:a16="http://schemas.microsoft.com/office/drawing/2014/main" id="{814AC2C7-5BD5-2D4F-A2ED-85672F20D816}"/>
              </a:ext>
            </a:extLst>
          </p:cNvPr>
          <p:cNvSpPr txBox="1"/>
          <p:nvPr/>
        </p:nvSpPr>
        <p:spPr>
          <a:xfrm>
            <a:off x="448633" y="1174704"/>
            <a:ext cx="8554256" cy="1754326"/>
          </a:xfrm>
          <a:prstGeom prst="rect">
            <a:avLst/>
          </a:prstGeom>
          <a:noFill/>
        </p:spPr>
        <p:txBody>
          <a:bodyPr wrap="square" rtlCol="0">
            <a:spAutoFit/>
          </a:bodyPr>
          <a:lstStyle/>
          <a:p>
            <a:r>
              <a:rPr lang="en-ID" sz="5400" b="1" spc="-300" dirty="0">
                <a:solidFill>
                  <a:schemeClr val="bg1"/>
                </a:solidFill>
                <a:latin typeface="Century Gothic" panose="020B0502020202020204" pitchFamily="34" charset="0"/>
                <a:ea typeface="Open Sans Extrabold" panose="020B0906030804020204" pitchFamily="34" charset="0"/>
                <a:cs typeface="Open Sans Extrabold" panose="020B0906030804020204" pitchFamily="34" charset="0"/>
              </a:rPr>
              <a:t>The importance of counting sheep effectively</a:t>
            </a:r>
          </a:p>
        </p:txBody>
      </p:sp>
      <p:sp>
        <p:nvSpPr>
          <p:cNvPr id="8" name="TextBox 7">
            <a:extLst>
              <a:ext uri="{FF2B5EF4-FFF2-40B4-BE49-F238E27FC236}">
                <a16:creationId xmlns:a16="http://schemas.microsoft.com/office/drawing/2014/main" id="{4A866DA0-A07E-8849-BBE3-EB26F9A84FD6}"/>
              </a:ext>
            </a:extLst>
          </p:cNvPr>
          <p:cNvSpPr txBox="1"/>
          <p:nvPr/>
        </p:nvSpPr>
        <p:spPr>
          <a:xfrm>
            <a:off x="448633" y="3429000"/>
            <a:ext cx="6222213" cy="2554545"/>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chemeClr val="bg2"/>
                </a:solidFill>
              </a:rPr>
              <a:t>Cheryl Lythgoe – Society Matron</a:t>
            </a:r>
          </a:p>
          <a:p>
            <a:pPr marL="285750" indent="-285750">
              <a:buFont typeface="Arial" panose="020B0604020202020204" pitchFamily="34" charset="0"/>
              <a:buChar char="•"/>
            </a:pPr>
            <a:r>
              <a:rPr lang="en-GB" sz="2000" dirty="0">
                <a:solidFill>
                  <a:schemeClr val="bg2"/>
                </a:solidFill>
              </a:rPr>
              <a:t>Nurse consultant within general practice by background, managing patients clinical concerns from cradle to grave.  </a:t>
            </a:r>
          </a:p>
          <a:p>
            <a:pPr marL="285750" indent="-285750">
              <a:buFont typeface="Arial" panose="020B0604020202020204" pitchFamily="34" charset="0"/>
              <a:buChar char="•"/>
            </a:pPr>
            <a:r>
              <a:rPr lang="en-GB" sz="2000" dirty="0">
                <a:solidFill>
                  <a:schemeClr val="bg2"/>
                </a:solidFill>
              </a:rPr>
              <a:t>Experience in commissioning and managing service delivery.</a:t>
            </a:r>
          </a:p>
          <a:p>
            <a:pPr marL="285750" indent="-285750">
              <a:buFont typeface="Arial" panose="020B0604020202020204" pitchFamily="34" charset="0"/>
              <a:buChar char="•"/>
            </a:pPr>
            <a:r>
              <a:rPr lang="en-GB" sz="2000" dirty="0">
                <a:solidFill>
                  <a:schemeClr val="bg2"/>
                </a:solidFill>
              </a:rPr>
              <a:t>Social scientist – undertaking PhD </a:t>
            </a:r>
          </a:p>
          <a:p>
            <a:endParaRPr lang="en-ID" sz="2000" dirty="0">
              <a:solidFill>
                <a:schemeClr val="bg1"/>
              </a:solidFill>
              <a:latin typeface="Century Gothic" panose="020B0502020202020204" pitchFamily="34" charset="0"/>
              <a:ea typeface="Open Sans" panose="020B0606030504020204" pitchFamily="34" charset="0"/>
              <a:cs typeface="Open Sans" panose="020B0606030504020204" pitchFamily="34" charset="0"/>
            </a:endParaRPr>
          </a:p>
        </p:txBody>
      </p:sp>
      <p:pic>
        <p:nvPicPr>
          <p:cNvPr id="12" name="Picture 11" descr="A close up of a sign&#10;&#10;Description automatically generated">
            <a:extLst>
              <a:ext uri="{FF2B5EF4-FFF2-40B4-BE49-F238E27FC236}">
                <a16:creationId xmlns:a16="http://schemas.microsoft.com/office/drawing/2014/main" id="{34F4726B-E59E-C54E-973B-67B21FF3095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9035" y="504468"/>
            <a:ext cx="1881399" cy="59077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529CC642-BAD5-6446-8BAF-56FE72DF539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2344" b="2540"/>
          <a:stretch/>
        </p:blipFill>
        <p:spPr>
          <a:xfrm>
            <a:off x="6436936" y="-1"/>
            <a:ext cx="7246105" cy="6858001"/>
          </a:xfrm>
          <a:prstGeom prst="rect">
            <a:avLst/>
          </a:prstGeom>
        </p:spPr>
      </p:pic>
    </p:spTree>
    <p:extLst>
      <p:ext uri="{BB962C8B-B14F-4D97-AF65-F5344CB8AC3E}">
        <p14:creationId xmlns:p14="http://schemas.microsoft.com/office/powerpoint/2010/main" val="3884554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6FBE-5ACB-4BE4-A6DC-42CCF94E03EA}"/>
              </a:ext>
            </a:extLst>
          </p:cNvPr>
          <p:cNvSpPr>
            <a:spLocks noGrp="1"/>
          </p:cNvSpPr>
          <p:nvPr>
            <p:ph idx="1"/>
          </p:nvPr>
        </p:nvSpPr>
        <p:spPr>
          <a:xfrm>
            <a:off x="838200" y="772886"/>
            <a:ext cx="10515600" cy="5404077"/>
          </a:xfrm>
        </p:spPr>
        <p:txBody>
          <a:bodyPr>
            <a:normAutofit lnSpcReduction="10000"/>
          </a:bodyPr>
          <a:lstStyle/>
          <a:p>
            <a:pPr marL="0" indent="0" algn="ctr">
              <a:buNone/>
            </a:pPr>
            <a:r>
              <a:rPr lang="en-GB" altLang="en-US" sz="6000" b="1" dirty="0">
                <a:solidFill>
                  <a:srgbClr val="E20886"/>
                </a:solidFill>
              </a:rPr>
              <a:t>Take home messages</a:t>
            </a:r>
          </a:p>
          <a:p>
            <a:r>
              <a:rPr lang="en-GB" altLang="en-US" sz="4000" dirty="0"/>
              <a:t>Manage the underlying problems</a:t>
            </a:r>
          </a:p>
          <a:p>
            <a:endParaRPr lang="en-GB" altLang="en-US" sz="4000" dirty="0"/>
          </a:p>
          <a:p>
            <a:r>
              <a:rPr lang="en-GB" altLang="en-US" sz="4000" dirty="0"/>
              <a:t>Commit to lifestyle changes</a:t>
            </a:r>
          </a:p>
          <a:p>
            <a:endParaRPr lang="en-GB" altLang="en-US" sz="4000" dirty="0"/>
          </a:p>
          <a:p>
            <a:r>
              <a:rPr lang="en-GB" altLang="en-US" sz="4000" dirty="0"/>
              <a:t>Have open discussions</a:t>
            </a:r>
          </a:p>
          <a:p>
            <a:endParaRPr lang="en-GB" altLang="en-US" sz="4000" dirty="0"/>
          </a:p>
          <a:p>
            <a:r>
              <a:rPr lang="en-GB" altLang="en-US" sz="4000" dirty="0"/>
              <a:t>See a clinician if all else fails</a:t>
            </a:r>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extLst>
      <p:ext uri="{BB962C8B-B14F-4D97-AF65-F5344CB8AC3E}">
        <p14:creationId xmlns:p14="http://schemas.microsoft.com/office/powerpoint/2010/main" val="32610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6FBE-5ACB-4BE4-A6DC-42CCF94E03EA}"/>
              </a:ext>
            </a:extLst>
          </p:cNvPr>
          <p:cNvSpPr>
            <a:spLocks noGrp="1"/>
          </p:cNvSpPr>
          <p:nvPr>
            <p:ph idx="1"/>
          </p:nvPr>
        </p:nvSpPr>
        <p:spPr>
          <a:xfrm>
            <a:off x="838200" y="772886"/>
            <a:ext cx="10515600" cy="5404077"/>
          </a:xfrm>
        </p:spPr>
        <p:txBody>
          <a:bodyPr>
            <a:normAutofit/>
          </a:bodyPr>
          <a:lstStyle/>
          <a:p>
            <a:pPr marL="0" indent="0">
              <a:buNone/>
            </a:pPr>
            <a:endParaRPr lang="en-GB" altLang="en-US" sz="2400" b="1" dirty="0">
              <a:solidFill>
                <a:srgbClr val="E20886"/>
              </a:solidFill>
            </a:endParaRPr>
          </a:p>
          <a:p>
            <a:pPr marL="0" indent="0" algn="ctr">
              <a:buNone/>
            </a:pPr>
            <a:r>
              <a:rPr lang="en-GB" altLang="en-US" sz="8800" b="1" dirty="0">
                <a:solidFill>
                  <a:srgbClr val="E20886"/>
                </a:solidFill>
              </a:rPr>
              <a:t>The objectives</a:t>
            </a:r>
          </a:p>
          <a:p>
            <a:r>
              <a:rPr lang="en-GB" altLang="en-US" dirty="0">
                <a:latin typeface="Century Gothic" panose="020B0502020202020204" pitchFamily="34" charset="0"/>
                <a:cs typeface="Times New Roman" panose="02020603050405020304" pitchFamily="18" charset="0"/>
              </a:rPr>
              <a:t>Understanding the physiology around sleep</a:t>
            </a:r>
          </a:p>
          <a:p>
            <a:endParaRPr lang="en-GB" dirty="0">
              <a:latin typeface="Century Gothic" panose="020B0502020202020204" pitchFamily="34" charset="0"/>
              <a:cs typeface="Times New Roman" panose="02020603050405020304" pitchFamily="18" charset="0"/>
            </a:endParaRPr>
          </a:p>
          <a:p>
            <a:r>
              <a:rPr lang="en-GB" dirty="0">
                <a:latin typeface="Century Gothic" panose="020B0502020202020204" pitchFamily="34" charset="0"/>
                <a:cs typeface="Times New Roman" panose="02020603050405020304" pitchFamily="18" charset="0"/>
              </a:rPr>
              <a:t>Identifying common sleep issues</a:t>
            </a:r>
          </a:p>
          <a:p>
            <a:endParaRPr lang="en-GB" dirty="0">
              <a:latin typeface="Century Gothic" panose="020B0502020202020204" pitchFamily="34" charset="0"/>
              <a:cs typeface="Times New Roman" panose="02020603050405020304" pitchFamily="18" charset="0"/>
            </a:endParaRPr>
          </a:p>
          <a:p>
            <a:r>
              <a:rPr lang="en-GB" dirty="0">
                <a:latin typeface="Century Gothic" panose="020B0502020202020204" pitchFamily="34" charset="0"/>
                <a:cs typeface="Times New Roman" panose="02020603050405020304" pitchFamily="18" charset="0"/>
              </a:rPr>
              <a:t>Managing common sleep issues</a:t>
            </a:r>
          </a:p>
          <a:p>
            <a:endParaRPr lang="en-GB" dirty="0">
              <a:latin typeface="Century Gothic" panose="020B0502020202020204" pitchFamily="34" charset="0"/>
              <a:cs typeface="Times New Roman" panose="02020603050405020304" pitchFamily="18" charset="0"/>
            </a:endParaRPr>
          </a:p>
          <a:p>
            <a:endParaRPr lang="en-GB" dirty="0"/>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extLst>
      <p:ext uri="{BB962C8B-B14F-4D97-AF65-F5344CB8AC3E}">
        <p14:creationId xmlns:p14="http://schemas.microsoft.com/office/powerpoint/2010/main" val="2055300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aphical user interface&#10;&#10;Description automatically generated with low confidence">
            <a:extLst>
              <a:ext uri="{FF2B5EF4-FFF2-40B4-BE49-F238E27FC236}">
                <a16:creationId xmlns:a16="http://schemas.microsoft.com/office/drawing/2014/main" id="{420C0050-6DBB-4017-8E6A-7007D91EF06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0281" y="800408"/>
            <a:ext cx="8646160" cy="5403850"/>
          </a:xfrm>
        </p:spPr>
      </p:pic>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extLst>
      <p:ext uri="{BB962C8B-B14F-4D97-AF65-F5344CB8AC3E}">
        <p14:creationId xmlns:p14="http://schemas.microsoft.com/office/powerpoint/2010/main" val="3515130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1EABD-D638-40E4-86EE-0E2BD02CE975}"/>
              </a:ext>
            </a:extLst>
          </p:cNvPr>
          <p:cNvSpPr>
            <a:spLocks noGrp="1"/>
          </p:cNvSpPr>
          <p:nvPr>
            <p:ph type="title"/>
          </p:nvPr>
        </p:nvSpPr>
        <p:spPr/>
        <p:txBody>
          <a:bodyPr/>
          <a:lstStyle/>
          <a:p>
            <a:pPr algn="ctr"/>
            <a:r>
              <a:rPr lang="en-GB" altLang="en-US" sz="4400" b="1" dirty="0">
                <a:solidFill>
                  <a:srgbClr val="E20886"/>
                </a:solidFill>
              </a:rPr>
              <a:t>Sleep Architecture</a:t>
            </a:r>
            <a:endParaRPr lang="en-GB" dirty="0"/>
          </a:p>
        </p:txBody>
      </p:sp>
      <p:sp>
        <p:nvSpPr>
          <p:cNvPr id="4" name="Content Placeholder 3">
            <a:extLst>
              <a:ext uri="{FF2B5EF4-FFF2-40B4-BE49-F238E27FC236}">
                <a16:creationId xmlns:a16="http://schemas.microsoft.com/office/drawing/2014/main" id="{23A11E95-DA57-47B6-B8F2-4F188BE2B0CB}"/>
              </a:ext>
            </a:extLst>
          </p:cNvPr>
          <p:cNvSpPr>
            <a:spLocks noGrp="1"/>
          </p:cNvSpPr>
          <p:nvPr>
            <p:ph idx="1"/>
          </p:nvPr>
        </p:nvSpPr>
        <p:spPr/>
        <p:txBody>
          <a:bodyPr/>
          <a:lstStyle/>
          <a:p>
            <a:endParaRPr lang="en-GB"/>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pic>
        <p:nvPicPr>
          <p:cNvPr id="7" name="Picture 6" descr="See the source image">
            <a:extLst>
              <a:ext uri="{FF2B5EF4-FFF2-40B4-BE49-F238E27FC236}">
                <a16:creationId xmlns:a16="http://schemas.microsoft.com/office/drawing/2014/main" id="{265BC3DF-FE49-4E91-B445-CF442D3D34C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276066" y="1644555"/>
            <a:ext cx="9758149" cy="4380932"/>
          </a:xfrm>
          <a:prstGeom prst="rect">
            <a:avLst/>
          </a:prstGeom>
          <a:noFill/>
          <a:ln>
            <a:noFill/>
          </a:ln>
        </p:spPr>
      </p:pic>
    </p:spTree>
    <p:extLst>
      <p:ext uri="{BB962C8B-B14F-4D97-AF65-F5344CB8AC3E}">
        <p14:creationId xmlns:p14="http://schemas.microsoft.com/office/powerpoint/2010/main" val="93784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6FBE-5ACB-4BE4-A6DC-42CCF94E03EA}"/>
              </a:ext>
            </a:extLst>
          </p:cNvPr>
          <p:cNvSpPr>
            <a:spLocks noGrp="1"/>
          </p:cNvSpPr>
          <p:nvPr>
            <p:ph idx="1"/>
          </p:nvPr>
        </p:nvSpPr>
        <p:spPr>
          <a:xfrm>
            <a:off x="838200" y="772886"/>
            <a:ext cx="10515600" cy="5404077"/>
          </a:xfrm>
        </p:spPr>
        <p:txBody>
          <a:bodyPr>
            <a:normAutofit/>
          </a:bodyPr>
          <a:lstStyle/>
          <a:p>
            <a:pPr marL="0" indent="0">
              <a:buNone/>
            </a:pPr>
            <a:endParaRPr lang="en-GB" altLang="en-US" sz="2400" b="1" dirty="0">
              <a:solidFill>
                <a:srgbClr val="E20886"/>
              </a:solidFill>
            </a:endParaRPr>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pic>
        <p:nvPicPr>
          <p:cNvPr id="7" name="Picture 6" descr="See the source image">
            <a:extLst>
              <a:ext uri="{FF2B5EF4-FFF2-40B4-BE49-F238E27FC236}">
                <a16:creationId xmlns:a16="http://schemas.microsoft.com/office/drawing/2014/main" id="{FDCE80E1-3591-4224-B1C0-F18DEABC413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317010" y="1787855"/>
            <a:ext cx="9000698" cy="3500651"/>
          </a:xfrm>
          <a:prstGeom prst="rect">
            <a:avLst/>
          </a:prstGeom>
          <a:noFill/>
          <a:ln>
            <a:noFill/>
          </a:ln>
        </p:spPr>
      </p:pic>
    </p:spTree>
    <p:extLst>
      <p:ext uri="{BB962C8B-B14F-4D97-AF65-F5344CB8AC3E}">
        <p14:creationId xmlns:p14="http://schemas.microsoft.com/office/powerpoint/2010/main" val="283632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Text Box 2">
            <a:extLst>
              <a:ext uri="{FF2B5EF4-FFF2-40B4-BE49-F238E27FC236}">
                <a16:creationId xmlns:a16="http://schemas.microsoft.com/office/drawing/2014/main" id="{7B593592-CCE0-4172-ABDD-D865187E8E6C}"/>
              </a:ext>
            </a:extLst>
          </p:cNvPr>
          <p:cNvSpPr txBox="1">
            <a:spLocks noChangeArrowheads="1"/>
          </p:cNvSpPr>
          <p:nvPr/>
        </p:nvSpPr>
        <p:spPr bwMode="auto">
          <a:xfrm>
            <a:off x="311727" y="1475509"/>
            <a:ext cx="10945091" cy="4163291"/>
          </a:xfrm>
          <a:prstGeom prst="rect">
            <a:avLst/>
          </a:prstGeom>
          <a:solidFill>
            <a:schemeClr val="accent1">
              <a:lumMod val="60000"/>
              <a:lumOff val="40000"/>
            </a:schemeClr>
          </a:solidFill>
          <a:ln>
            <a:noFill/>
          </a:ln>
        </p:spPr>
        <p:txBody>
          <a:bodyPr/>
          <a:lstStyle>
            <a:lvl1pPr marL="231775" indent="-231775"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6pPr>
            <a:lvl7pPr marL="29718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7pPr>
            <a:lvl8pPr marL="34290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8pPr>
            <a:lvl9pPr marL="38862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9pPr>
          </a:lstStyle>
          <a:p>
            <a:pPr eaLnBrk="1" hangingPunct="1">
              <a:lnSpc>
                <a:spcPct val="100000"/>
              </a:lnSpc>
              <a:spcAft>
                <a:spcPct val="25000"/>
              </a:spcAft>
              <a:buFontTx/>
              <a:buChar char="•"/>
            </a:pPr>
            <a:r>
              <a:rPr lang="en-US" altLang="en-US" b="1" dirty="0"/>
              <a:t>Insomnia</a:t>
            </a:r>
            <a:r>
              <a:rPr lang="en-US" altLang="en-US" dirty="0"/>
              <a:t> is the inability to sleep.</a:t>
            </a:r>
          </a:p>
          <a:p>
            <a:pPr eaLnBrk="1" hangingPunct="1">
              <a:lnSpc>
                <a:spcPct val="100000"/>
              </a:lnSpc>
              <a:spcAft>
                <a:spcPct val="25000"/>
              </a:spcAft>
              <a:buFontTx/>
              <a:buChar char="•"/>
            </a:pPr>
            <a:r>
              <a:rPr lang="en-US" altLang="en-US" b="1" dirty="0"/>
              <a:t>Hypersomnia (narcolepsy</a:t>
            </a:r>
            <a:r>
              <a:rPr lang="en-US" altLang="en-US" dirty="0"/>
              <a:t>) excessive drowsiness and falling asleep</a:t>
            </a:r>
          </a:p>
          <a:p>
            <a:pPr eaLnBrk="1" hangingPunct="1">
              <a:lnSpc>
                <a:spcPct val="100000"/>
              </a:lnSpc>
              <a:spcAft>
                <a:spcPct val="25000"/>
              </a:spcAft>
              <a:buFontTx/>
              <a:buChar char="•"/>
            </a:pPr>
            <a:r>
              <a:rPr lang="en-US" altLang="en-US" b="1" dirty="0"/>
              <a:t>Sleep-wake schedule disturbance</a:t>
            </a:r>
            <a:r>
              <a:rPr lang="en-US" altLang="en-US" dirty="0"/>
              <a:t> transient or persistent</a:t>
            </a:r>
          </a:p>
          <a:p>
            <a:pPr eaLnBrk="1" hangingPunct="1">
              <a:lnSpc>
                <a:spcPct val="100000"/>
              </a:lnSpc>
              <a:spcAft>
                <a:spcPct val="25000"/>
              </a:spcAft>
              <a:buFontTx/>
              <a:buChar char="•"/>
            </a:pPr>
            <a:r>
              <a:rPr lang="en-US" altLang="en-US" b="1" dirty="0"/>
              <a:t>Partial arousal</a:t>
            </a:r>
            <a:r>
              <a:rPr lang="en-US" altLang="en-US" dirty="0"/>
              <a:t>  sleep walking, nightmares</a:t>
            </a:r>
          </a:p>
          <a:p>
            <a:pPr eaLnBrk="1" hangingPunct="1">
              <a:lnSpc>
                <a:spcPct val="100000"/>
              </a:lnSpc>
              <a:spcAft>
                <a:spcPct val="25000"/>
              </a:spcAft>
              <a:buFontTx/>
              <a:buChar char="•"/>
            </a:pPr>
            <a:r>
              <a:rPr lang="en-US" altLang="en-US" b="1" dirty="0"/>
              <a:t>Nightmares and night terrors</a:t>
            </a:r>
            <a:r>
              <a:rPr lang="en-US" altLang="en-US" dirty="0"/>
              <a:t> disruption of REM sleep</a:t>
            </a:r>
          </a:p>
          <a:p>
            <a:pPr eaLnBrk="1" hangingPunct="1">
              <a:lnSpc>
                <a:spcPct val="100000"/>
              </a:lnSpc>
              <a:spcAft>
                <a:spcPct val="25000"/>
              </a:spcAft>
              <a:buFontTx/>
              <a:buChar char="•"/>
            </a:pPr>
            <a:r>
              <a:rPr lang="en-US" altLang="en-US" b="1" dirty="0"/>
              <a:t>Sleep apnea</a:t>
            </a:r>
            <a:r>
              <a:rPr lang="en-US" altLang="en-US" dirty="0"/>
              <a:t> – interrupted breathing </a:t>
            </a:r>
          </a:p>
        </p:txBody>
      </p:sp>
      <p:sp>
        <p:nvSpPr>
          <p:cNvPr id="8196" name="Rectangle 4">
            <a:extLst>
              <a:ext uri="{FF2B5EF4-FFF2-40B4-BE49-F238E27FC236}">
                <a16:creationId xmlns:a16="http://schemas.microsoft.com/office/drawing/2014/main" id="{F9D4E1B1-3F98-467A-9676-0A0170FFD4F5}"/>
              </a:ext>
            </a:extLst>
          </p:cNvPr>
          <p:cNvSpPr>
            <a:spLocks noChangeArrowheads="1"/>
          </p:cNvSpPr>
          <p:nvPr/>
        </p:nvSpPr>
        <p:spPr bwMode="auto">
          <a:xfrm>
            <a:off x="1905000" y="609600"/>
            <a:ext cx="815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6pPr>
            <a:lvl7pPr marL="29718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7pPr>
            <a:lvl8pPr marL="34290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8pPr>
            <a:lvl9pPr marL="3886200" indent="-228600" eaLnBrk="0" fontAlgn="base" hangingPunct="0">
              <a:lnSpc>
                <a:spcPct val="110000"/>
              </a:lnSpc>
              <a:spcBef>
                <a:spcPct val="20000"/>
              </a:spcBef>
              <a:spcAft>
                <a:spcPct val="0"/>
              </a:spcAft>
              <a:defRPr sz="3200">
                <a:solidFill>
                  <a:schemeClr val="tx1"/>
                </a:solidFill>
                <a:latin typeface="Arial" panose="020B0604020202020204" pitchFamily="34" charset="0"/>
              </a:defRPr>
            </a:lvl9pPr>
          </a:lstStyle>
          <a:p>
            <a:pPr eaLnBrk="1" hangingPunct="1">
              <a:lnSpc>
                <a:spcPct val="100000"/>
              </a:lnSpc>
              <a:spcBef>
                <a:spcPct val="0"/>
              </a:spcBef>
            </a:pPr>
            <a:r>
              <a:rPr lang="en-US" altLang="en-US" sz="2800" b="1">
                <a:solidFill>
                  <a:srgbClr val="073499"/>
                </a:solidFill>
              </a:rPr>
              <a:t>Sleep Problems</a:t>
            </a:r>
            <a:endParaRPr lang="en-US" altLang="en-US" sz="2800" b="1">
              <a:solidFill>
                <a:srgbClr val="FFCC00"/>
              </a:solidFill>
            </a:endParaRPr>
          </a:p>
        </p:txBody>
      </p:sp>
      <p:pic>
        <p:nvPicPr>
          <p:cNvPr id="6" name="Picture 5" descr="A close up of a sign&#10;&#10;Description automatically generated">
            <a:extLst>
              <a:ext uri="{FF2B5EF4-FFF2-40B4-BE49-F238E27FC236}">
                <a16:creationId xmlns:a16="http://schemas.microsoft.com/office/drawing/2014/main" id="{5553D7CC-4299-46E8-B560-7A717F18CD1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78626"/>
                                        </p:tgtEl>
                                        <p:attrNameLst>
                                          <p:attrName>style.visibility</p:attrName>
                                        </p:attrNameLst>
                                      </p:cBhvr>
                                      <p:to>
                                        <p:strVal val="visible"/>
                                      </p:to>
                                    </p:set>
                                    <p:animEffect transition="in" filter="wipe(left)">
                                      <p:cBhvr>
                                        <p:cTn id="7" dur="500"/>
                                        <p:tgtEl>
                                          <p:spTgt spid="1178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6FBE-5ACB-4BE4-A6DC-42CCF94E03EA}"/>
              </a:ext>
            </a:extLst>
          </p:cNvPr>
          <p:cNvSpPr>
            <a:spLocks noGrp="1"/>
          </p:cNvSpPr>
          <p:nvPr>
            <p:ph idx="1"/>
          </p:nvPr>
        </p:nvSpPr>
        <p:spPr>
          <a:xfrm>
            <a:off x="838200" y="772886"/>
            <a:ext cx="10515600" cy="5404077"/>
          </a:xfrm>
        </p:spPr>
        <p:txBody>
          <a:bodyPr>
            <a:normAutofit/>
          </a:bodyPr>
          <a:lstStyle/>
          <a:p>
            <a:pPr marL="0" indent="0">
              <a:buNone/>
            </a:pPr>
            <a:endParaRPr lang="en-GB" altLang="en-US" sz="2400" b="1" dirty="0">
              <a:solidFill>
                <a:srgbClr val="E20886"/>
              </a:solidFill>
            </a:endParaRPr>
          </a:p>
          <a:p>
            <a:pPr marL="0" indent="0" algn="ctr">
              <a:buNone/>
            </a:pPr>
            <a:r>
              <a:rPr lang="en-GB" altLang="en-US" sz="4400" b="1" dirty="0">
                <a:solidFill>
                  <a:srgbClr val="E20886"/>
                </a:solidFill>
              </a:rPr>
              <a:t>Why does  sleep deprivation matter? </a:t>
            </a:r>
          </a:p>
          <a:p>
            <a:pPr marL="0" indent="0">
              <a:buNone/>
            </a:pPr>
            <a:endParaRPr lang="en-GB" altLang="en-US" sz="2400" b="1" dirty="0">
              <a:solidFill>
                <a:srgbClr val="E20886"/>
              </a:solidFill>
            </a:endParaRPr>
          </a:p>
          <a:p>
            <a:r>
              <a:rPr lang="en-GB" altLang="en-US" sz="2400" b="1" dirty="0"/>
              <a:t>Shortened life span</a:t>
            </a:r>
          </a:p>
          <a:p>
            <a:r>
              <a:rPr lang="en-GB" altLang="en-US" sz="2400" b="1" dirty="0"/>
              <a:t>Increases risk of heart disease, stomach problems, memory problems, obesity, diabetes, hypertension</a:t>
            </a:r>
          </a:p>
          <a:p>
            <a:r>
              <a:rPr lang="en-GB" altLang="en-US" sz="2400" b="1" dirty="0"/>
              <a:t>Negative mood (irritability and depression)</a:t>
            </a:r>
          </a:p>
          <a:p>
            <a:r>
              <a:rPr lang="en-GB" altLang="en-US" sz="2400" b="1" dirty="0"/>
              <a:t>Decreased work performance and memory lapses</a:t>
            </a:r>
          </a:p>
          <a:p>
            <a:r>
              <a:rPr lang="en-GB" altLang="en-US" sz="2400" b="1" dirty="0"/>
              <a:t>Marital, social and employment problems</a:t>
            </a:r>
          </a:p>
          <a:p>
            <a:r>
              <a:rPr lang="en-GB" altLang="en-US" sz="2400" b="1" dirty="0"/>
              <a:t>Difficulty concentrating/learning – consider driving</a:t>
            </a:r>
          </a:p>
          <a:p>
            <a:r>
              <a:rPr lang="en-GB" altLang="en-US" sz="2400" b="1" dirty="0"/>
              <a:t>Increased addictions (alcohol, drugs, gambling, shopping)</a:t>
            </a:r>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extLst>
      <p:ext uri="{BB962C8B-B14F-4D97-AF65-F5344CB8AC3E}">
        <p14:creationId xmlns:p14="http://schemas.microsoft.com/office/powerpoint/2010/main" val="270253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6FBE-5ACB-4BE4-A6DC-42CCF94E03EA}"/>
              </a:ext>
            </a:extLst>
          </p:cNvPr>
          <p:cNvSpPr>
            <a:spLocks noGrp="1"/>
          </p:cNvSpPr>
          <p:nvPr>
            <p:ph idx="1"/>
          </p:nvPr>
        </p:nvSpPr>
        <p:spPr>
          <a:xfrm>
            <a:off x="838200" y="772886"/>
            <a:ext cx="10515600" cy="5404077"/>
          </a:xfrm>
        </p:spPr>
        <p:txBody>
          <a:bodyPr>
            <a:normAutofit lnSpcReduction="10000"/>
          </a:bodyPr>
          <a:lstStyle/>
          <a:p>
            <a:pPr marL="0" indent="0" algn="ctr">
              <a:buNone/>
            </a:pPr>
            <a:r>
              <a:rPr lang="en-GB" altLang="en-US" sz="6600" b="1" dirty="0">
                <a:solidFill>
                  <a:srgbClr val="E20886"/>
                </a:solidFill>
              </a:rPr>
              <a:t>Medication</a:t>
            </a:r>
          </a:p>
          <a:p>
            <a:pPr marL="0" indent="0">
              <a:buNone/>
            </a:pPr>
            <a:endParaRPr lang="en-GB" altLang="en-US" sz="2400" b="1" dirty="0">
              <a:solidFill>
                <a:srgbClr val="E20886"/>
              </a:solidFill>
            </a:endParaRPr>
          </a:p>
          <a:p>
            <a:r>
              <a:rPr lang="en-GB" altLang="en-US" sz="2400" dirty="0"/>
              <a:t>Prescribed Hypnotics </a:t>
            </a:r>
            <a:r>
              <a:rPr lang="en-GB" altLang="en-US" sz="2400" b="1" dirty="0"/>
              <a:t>–</a:t>
            </a:r>
            <a:r>
              <a:rPr lang="en-GB" altLang="en-US" sz="2400" dirty="0"/>
              <a:t>(morphine, benzodiazepines, barbiturates)</a:t>
            </a:r>
          </a:p>
          <a:p>
            <a:endParaRPr lang="en-GB" altLang="en-US" sz="2400" dirty="0"/>
          </a:p>
          <a:p>
            <a:r>
              <a:rPr lang="en-GB" altLang="en-US" sz="2400" dirty="0"/>
              <a:t>Melatonin</a:t>
            </a:r>
          </a:p>
          <a:p>
            <a:endParaRPr lang="en-GB" altLang="en-US" sz="2400" dirty="0"/>
          </a:p>
          <a:p>
            <a:r>
              <a:rPr lang="en-GB" altLang="en-US" sz="2400" dirty="0"/>
              <a:t>Serotonin precursors – tryptophan</a:t>
            </a:r>
          </a:p>
          <a:p>
            <a:endParaRPr lang="en-GB" altLang="en-US" sz="2400" dirty="0"/>
          </a:p>
          <a:p>
            <a:r>
              <a:rPr lang="en-GB" altLang="en-US" sz="2400" dirty="0"/>
              <a:t>Over the counter Sedating anti-histamines </a:t>
            </a:r>
          </a:p>
          <a:p>
            <a:endParaRPr lang="en-GB" altLang="en-US" sz="2400" dirty="0"/>
          </a:p>
          <a:p>
            <a:r>
              <a:rPr lang="en-GB" altLang="en-US" sz="2400" dirty="0"/>
              <a:t>Over the counter hypnotics (</a:t>
            </a:r>
            <a:r>
              <a:rPr lang="en-GB" altLang="en-US" sz="2400" dirty="0" err="1"/>
              <a:t>Sleepeze</a:t>
            </a:r>
            <a:r>
              <a:rPr lang="en-GB" altLang="en-US" sz="2400" dirty="0"/>
              <a:t> etc)</a:t>
            </a:r>
          </a:p>
          <a:p>
            <a:pPr marL="457200" lvl="1" indent="0">
              <a:buNone/>
            </a:pPr>
            <a:endParaRPr lang="en-GB" altLang="en-US" sz="2000" dirty="0">
              <a:solidFill>
                <a:srgbClr val="E20886"/>
              </a:solidFill>
            </a:endParaRPr>
          </a:p>
        </p:txBody>
      </p:sp>
      <p:sp>
        <p:nvSpPr>
          <p:cNvPr id="5" name="Footer Placeholder 4">
            <a:extLst>
              <a:ext uri="{FF2B5EF4-FFF2-40B4-BE49-F238E27FC236}">
                <a16:creationId xmlns:a16="http://schemas.microsoft.com/office/drawing/2014/main" id="{8D1CCE82-BE95-4307-9DC7-34FF885009D8}"/>
              </a:ext>
            </a:extLst>
          </p:cNvPr>
          <p:cNvSpPr>
            <a:spLocks noGrp="1"/>
          </p:cNvSpPr>
          <p:nvPr>
            <p:ph type="ftr" sz="quarter" idx="11"/>
          </p:nvPr>
        </p:nvSpPr>
        <p:spPr/>
        <p:txBody>
          <a:bodyPr/>
          <a:lstStyle/>
          <a:p>
            <a:r>
              <a:rPr lang="en-GB" dirty="0"/>
              <a:t>Benenden Health 2021</a:t>
            </a:r>
          </a:p>
        </p:txBody>
      </p:sp>
      <p:pic>
        <p:nvPicPr>
          <p:cNvPr id="6" name="Picture 5" descr="A close up of a sign&#10;&#10;Description automatically generated">
            <a:extLst>
              <a:ext uri="{FF2B5EF4-FFF2-40B4-BE49-F238E27FC236}">
                <a16:creationId xmlns:a16="http://schemas.microsoft.com/office/drawing/2014/main" id="{AC0BCA9F-6882-4B45-8B63-3C67AC721AF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72558" y="347984"/>
            <a:ext cx="2284479" cy="725425"/>
          </a:xfrm>
          <a:prstGeom prst="rect">
            <a:avLst/>
          </a:prstGeom>
        </p:spPr>
      </p:pic>
    </p:spTree>
    <p:extLst>
      <p:ext uri="{BB962C8B-B14F-4D97-AF65-F5344CB8AC3E}">
        <p14:creationId xmlns:p14="http://schemas.microsoft.com/office/powerpoint/2010/main" val="337169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616FF4-654D-4B97-9B77-9C34656F36B2}"/>
              </a:ext>
            </a:extLst>
          </p:cNvPr>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t="5000" b="3889"/>
          <a:stretch/>
        </p:blipFill>
        <p:spPr>
          <a:xfrm>
            <a:off x="1910094" y="0"/>
            <a:ext cx="8371812" cy="6775515"/>
          </a:xfrm>
          <a:prstGeom prst="rect">
            <a:avLst/>
          </a:prstGeom>
          <a:blipFill dpi="0" rotWithShape="1">
            <a:blip r:embed="rId4">
              <a:alphaModFix amt="51000"/>
              <a:duotone>
                <a:schemeClr val="accent5">
                  <a:shade val="45000"/>
                  <a:satMod val="135000"/>
                </a:schemeClr>
                <a:prstClr val="white"/>
              </a:duotone>
            </a:blip>
            <a:srcRect/>
            <a:tile tx="0" ty="0" sx="100000" sy="100000" flip="none" algn="tl"/>
          </a:blipFill>
        </p:spPr>
      </p:pic>
    </p:spTree>
    <p:extLst>
      <p:ext uri="{BB962C8B-B14F-4D97-AF65-F5344CB8AC3E}">
        <p14:creationId xmlns:p14="http://schemas.microsoft.com/office/powerpoint/2010/main" val="432754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2163</Words>
  <Application>Microsoft Office PowerPoint</Application>
  <PresentationFormat>Widescreen</PresentationFormat>
  <Paragraphs>193</Paragraphs>
  <Slides>10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Century Gothic</vt:lpstr>
      <vt:lpstr>Open Sans</vt:lpstr>
      <vt:lpstr>Open Sans Extrabold</vt:lpstr>
      <vt:lpstr>Roboto</vt:lpstr>
      <vt:lpstr>Times</vt:lpstr>
      <vt:lpstr>Times New Roman</vt:lpstr>
      <vt:lpstr>Office Theme</vt:lpstr>
      <vt:lpstr>PowerPoint Presentation</vt:lpstr>
      <vt:lpstr>PowerPoint Presentation</vt:lpstr>
      <vt:lpstr>PowerPoint Presentation</vt:lpstr>
      <vt:lpstr>Sleep Architecture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Lythgoe</dc:creator>
  <cp:lastModifiedBy>Julie Ferry</cp:lastModifiedBy>
  <cp:revision>1</cp:revision>
  <dcterms:created xsi:type="dcterms:W3CDTF">2021-03-11T14:06:27Z</dcterms:created>
  <dcterms:modified xsi:type="dcterms:W3CDTF">2021-03-26T18:36:20Z</dcterms:modified>
</cp:coreProperties>
</file>