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3"/>
  </p:sldMasterIdLst>
  <p:sldIdLst>
    <p:sldId id="259" r:id="rId4"/>
  </p:sldIdLst>
  <p:sldSz cx="7559675" cy="10691813"/>
  <p:notesSz cx="6669088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41D"/>
    <a:srgbClr val="FBFBFB"/>
    <a:srgbClr val="BCC8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1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14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741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281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119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0754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803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56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1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30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38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804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9113D-9CD0-411B-A46C-6EFFE1FAB3C8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AEC90-6D58-4572-86E9-6D0DBA09CF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8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.png"/><Relationship Id="rId7" Type="http://schemas.openxmlformats.org/officeDocument/2006/relationships/hyperlink" Target="http://www.halfords.com/cycle2work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B71823-741D-88EF-AE1E-A642A5CC0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818" y="3537396"/>
            <a:ext cx="7785531" cy="7154418"/>
          </a:xfrm>
          <a:prstGeom prst="rect">
            <a:avLst/>
          </a:prstGeom>
        </p:spPr>
      </p:pic>
      <p:sp>
        <p:nvSpPr>
          <p:cNvPr id="19" name="object 20">
            <a:extLst>
              <a:ext uri="{FF2B5EF4-FFF2-40B4-BE49-F238E27FC236}">
                <a16:creationId xmlns:a16="http://schemas.microsoft.com/office/drawing/2014/main" id="{7EC5CFDA-7E41-F5C4-81B6-01F76C5D3631}"/>
              </a:ext>
            </a:extLst>
          </p:cNvPr>
          <p:cNvSpPr/>
          <p:nvPr/>
        </p:nvSpPr>
        <p:spPr>
          <a:xfrm>
            <a:off x="117711" y="3345054"/>
            <a:ext cx="1936652" cy="2648878"/>
          </a:xfrm>
          <a:custGeom>
            <a:avLst/>
            <a:gdLst/>
            <a:ahLst/>
            <a:cxnLst/>
            <a:rect l="l" t="t" r="r" b="b"/>
            <a:pathLst>
              <a:path w="3094354" h="3636645">
                <a:moveTo>
                  <a:pt x="3094146" y="0"/>
                </a:moveTo>
                <a:lnTo>
                  <a:pt x="0" y="0"/>
                </a:lnTo>
                <a:lnTo>
                  <a:pt x="0" y="3434419"/>
                </a:lnTo>
                <a:lnTo>
                  <a:pt x="5329" y="3480689"/>
                </a:lnTo>
                <a:lnTo>
                  <a:pt x="20510" y="3523163"/>
                </a:lnTo>
                <a:lnTo>
                  <a:pt x="44331" y="3560631"/>
                </a:lnTo>
                <a:lnTo>
                  <a:pt x="75580" y="3591881"/>
                </a:lnTo>
                <a:lnTo>
                  <a:pt x="113048" y="3615701"/>
                </a:lnTo>
                <a:lnTo>
                  <a:pt x="155522" y="3630882"/>
                </a:lnTo>
                <a:lnTo>
                  <a:pt x="201792" y="3636212"/>
                </a:lnTo>
                <a:lnTo>
                  <a:pt x="2892354" y="3636212"/>
                </a:lnTo>
                <a:lnTo>
                  <a:pt x="2938622" y="3630882"/>
                </a:lnTo>
                <a:lnTo>
                  <a:pt x="2981096" y="3615701"/>
                </a:lnTo>
                <a:lnTo>
                  <a:pt x="3018563" y="3591881"/>
                </a:lnTo>
                <a:lnTo>
                  <a:pt x="3049814" y="3560631"/>
                </a:lnTo>
                <a:lnTo>
                  <a:pt x="3073635" y="3523163"/>
                </a:lnTo>
                <a:lnTo>
                  <a:pt x="3088816" y="3480689"/>
                </a:lnTo>
                <a:lnTo>
                  <a:pt x="3094146" y="3434419"/>
                </a:lnTo>
                <a:lnTo>
                  <a:pt x="30941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3108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7A963-441C-B3B8-DCDB-4EC8EFB634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3817" y="0"/>
            <a:ext cx="7785530" cy="4109398"/>
          </a:xfrm>
          <a:prstGeom prst="rect">
            <a:avLst/>
          </a:prstGeom>
        </p:spPr>
      </p:pic>
      <p:pic>
        <p:nvPicPr>
          <p:cNvPr id="40" name="Picture 39" descr="A black background with a number&#10;&#10;Description automatically generated">
            <a:extLst>
              <a:ext uri="{FF2B5EF4-FFF2-40B4-BE49-F238E27FC236}">
                <a16:creationId xmlns:a16="http://schemas.microsoft.com/office/drawing/2014/main" id="{55AE9744-0912-1435-E40D-89A46B3597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bright="7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5" y="285044"/>
            <a:ext cx="2667640" cy="731450"/>
          </a:xfrm>
          <a:prstGeom prst="rect">
            <a:avLst/>
          </a:prstGeom>
          <a:effectLst>
            <a:glow rad="63500">
              <a:schemeClr val="tx1">
                <a:alpha val="40000"/>
              </a:schemeClr>
            </a:glow>
          </a:effectLst>
        </p:spPr>
      </p:pic>
      <p:sp>
        <p:nvSpPr>
          <p:cNvPr id="45" name="object 21">
            <a:extLst>
              <a:ext uri="{FF2B5EF4-FFF2-40B4-BE49-F238E27FC236}">
                <a16:creationId xmlns:a16="http://schemas.microsoft.com/office/drawing/2014/main" id="{FACEBD7A-E324-7094-2294-5A873EABD3A9}"/>
              </a:ext>
            </a:extLst>
          </p:cNvPr>
          <p:cNvSpPr/>
          <p:nvPr/>
        </p:nvSpPr>
        <p:spPr>
          <a:xfrm>
            <a:off x="-1002322" y="23745817"/>
            <a:ext cx="125554" cy="125554"/>
          </a:xfrm>
          <a:custGeom>
            <a:avLst/>
            <a:gdLst/>
            <a:ahLst/>
            <a:cxnLst/>
            <a:rect l="l" t="t" r="r" b="b"/>
            <a:pathLst>
              <a:path w="97155" h="97155">
                <a:moveTo>
                  <a:pt x="69133" y="0"/>
                </a:moveTo>
                <a:lnTo>
                  <a:pt x="0" y="0"/>
                </a:lnTo>
              </a:path>
              <a:path w="97155" h="97155">
                <a:moveTo>
                  <a:pt x="96787" y="27653"/>
                </a:moveTo>
                <a:lnTo>
                  <a:pt x="96787" y="967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108"/>
          </a:p>
        </p:txBody>
      </p:sp>
      <p:sp>
        <p:nvSpPr>
          <p:cNvPr id="46" name="object 22">
            <a:extLst>
              <a:ext uri="{FF2B5EF4-FFF2-40B4-BE49-F238E27FC236}">
                <a16:creationId xmlns:a16="http://schemas.microsoft.com/office/drawing/2014/main" id="{B0BA55AD-6D04-91B6-229A-EA4C29CD0ADF}"/>
              </a:ext>
            </a:extLst>
          </p:cNvPr>
          <p:cNvSpPr/>
          <p:nvPr/>
        </p:nvSpPr>
        <p:spPr>
          <a:xfrm>
            <a:off x="15975790" y="23745817"/>
            <a:ext cx="125554" cy="125554"/>
          </a:xfrm>
          <a:custGeom>
            <a:avLst/>
            <a:gdLst/>
            <a:ahLst/>
            <a:cxnLst/>
            <a:rect l="l" t="t" r="r" b="b"/>
            <a:pathLst>
              <a:path w="97155" h="97155">
                <a:moveTo>
                  <a:pt x="27653" y="0"/>
                </a:moveTo>
                <a:lnTo>
                  <a:pt x="96787" y="0"/>
                </a:lnTo>
              </a:path>
              <a:path w="97155" h="97155">
                <a:moveTo>
                  <a:pt x="0" y="27653"/>
                </a:moveTo>
                <a:lnTo>
                  <a:pt x="0" y="9678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3108"/>
          </a:p>
        </p:txBody>
      </p:sp>
      <p:sp>
        <p:nvSpPr>
          <p:cNvPr id="47" name="object 23">
            <a:extLst>
              <a:ext uri="{FF2B5EF4-FFF2-40B4-BE49-F238E27FC236}">
                <a16:creationId xmlns:a16="http://schemas.microsoft.com/office/drawing/2014/main" id="{5464CEFB-8B4A-F60B-0BCB-4A9F8E8B5189}"/>
              </a:ext>
            </a:extLst>
          </p:cNvPr>
          <p:cNvSpPr txBox="1"/>
          <p:nvPr/>
        </p:nvSpPr>
        <p:spPr>
          <a:xfrm>
            <a:off x="15637747" y="23783010"/>
            <a:ext cx="331529" cy="58748"/>
          </a:xfrm>
          <a:prstGeom prst="rect">
            <a:avLst/>
          </a:prstGeom>
        </p:spPr>
        <p:txBody>
          <a:bodyPr vert="horz" wrap="square" lIns="0" tIns="18873" rIns="0" bIns="0" rtlCol="0">
            <a:spAutoFit/>
          </a:bodyPr>
          <a:lstStyle/>
          <a:p>
            <a:pPr marL="16412">
              <a:spcBef>
                <a:spcPts val="147"/>
              </a:spcBef>
            </a:pPr>
            <a:r>
              <a:rPr sz="258" dirty="0">
                <a:latin typeface="Arial"/>
                <a:cs typeface="Arial"/>
              </a:rPr>
              <a:t>12/10/2023</a:t>
            </a:r>
            <a:r>
              <a:rPr sz="258" spc="246" dirty="0">
                <a:latin typeface="Arial"/>
                <a:cs typeface="Arial"/>
              </a:rPr>
              <a:t> </a:t>
            </a:r>
            <a:r>
              <a:rPr sz="258" spc="-13" dirty="0">
                <a:latin typeface="Arial"/>
                <a:cs typeface="Arial"/>
              </a:rPr>
              <a:t>14:21</a:t>
            </a:r>
            <a:endParaRPr sz="258">
              <a:latin typeface="Arial"/>
              <a:cs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EDA4F3F-1E86-8940-E520-AED8EAC86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808" y="9569915"/>
            <a:ext cx="2612065" cy="54375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8486B5-0AF4-FE4C-F5CB-386301F45FC2}"/>
              </a:ext>
            </a:extLst>
          </p:cNvPr>
          <p:cNvSpPr txBox="1"/>
          <p:nvPr/>
        </p:nvSpPr>
        <p:spPr>
          <a:xfrm>
            <a:off x="96699" y="804225"/>
            <a:ext cx="8236988" cy="887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5169" spc="-194" dirty="0">
                <a:solidFill>
                  <a:srgbClr val="BCC84D"/>
                </a:solidFill>
                <a:latin typeface="Arial "/>
              </a:rPr>
              <a:t>Save up to 47% on a new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DA9984-5223-B94C-5F3F-AD3FFBADBC41}"/>
              </a:ext>
            </a:extLst>
          </p:cNvPr>
          <p:cNvSpPr txBox="1"/>
          <p:nvPr/>
        </p:nvSpPr>
        <p:spPr>
          <a:xfrm>
            <a:off x="136955" y="3013521"/>
            <a:ext cx="7957118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400" i="1" dirty="0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USE EMPLOYER CODE</a:t>
            </a:r>
            <a:r>
              <a:rPr lang="en-GB" sz="1400" i="1">
                <a:solidFill>
                  <a:schemeClr val="bg1">
                    <a:lumMod val="85000"/>
                  </a:schemeClr>
                </a:solidFill>
                <a:latin typeface="Arial"/>
                <a:cs typeface="Arial"/>
              </a:rPr>
              <a:t>: EA12C2W</a:t>
            </a:r>
            <a:endParaRPr lang="en-GB" sz="1400" dirty="0">
              <a:solidFill>
                <a:schemeClr val="bg1">
                  <a:lumMod val="8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DAC874-F5C8-6376-0995-D44FB1EF1230}"/>
              </a:ext>
            </a:extLst>
          </p:cNvPr>
          <p:cNvSpPr txBox="1"/>
          <p:nvPr/>
        </p:nvSpPr>
        <p:spPr>
          <a:xfrm>
            <a:off x="135558" y="2143147"/>
            <a:ext cx="840153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find out more and for how to apply, SCAN THE QR CODE</a:t>
            </a:r>
          </a:p>
          <a:p>
            <a:pPr algn="l"/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GB" sz="1600" i="1" dirty="0">
                <a:solidFill>
                  <a:srgbClr val="F7941D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www.halfords.com/cycle2work</a:t>
            </a:r>
            <a:endParaRPr lang="en-GB" sz="1600" i="1" dirty="0">
              <a:solidFill>
                <a:srgbClr val="F7941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object 3">
            <a:extLst>
              <a:ext uri="{FF2B5EF4-FFF2-40B4-BE49-F238E27FC236}">
                <a16:creationId xmlns:a16="http://schemas.microsoft.com/office/drawing/2014/main" id="{48CCBAAD-0711-81AE-268B-AB3D55EB884F}"/>
              </a:ext>
            </a:extLst>
          </p:cNvPr>
          <p:cNvSpPr txBox="1"/>
          <p:nvPr/>
        </p:nvSpPr>
        <p:spPr>
          <a:xfrm>
            <a:off x="358400" y="5611559"/>
            <a:ext cx="1936651" cy="158387"/>
          </a:xfrm>
          <a:prstGeom prst="rect">
            <a:avLst/>
          </a:prstGeom>
        </p:spPr>
        <p:txBody>
          <a:bodyPr vert="horz" wrap="square" lIns="0" tIns="19695" rIns="0" bIns="0" rtlCol="0">
            <a:spAutoFit/>
          </a:bodyPr>
          <a:lstStyle/>
          <a:p>
            <a:pPr marL="16412">
              <a:spcBef>
                <a:spcPts val="155"/>
              </a:spcBef>
            </a:pPr>
            <a:r>
              <a:rPr lang="en-GB" sz="900" b="1" dirty="0">
                <a:solidFill>
                  <a:srgbClr val="FF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STARTS DEC 25TH 2023</a:t>
            </a:r>
            <a:endParaRPr sz="900" b="1" dirty="0">
              <a:solidFill>
                <a:srgbClr val="FF00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43D917-B6DE-A35D-9C6B-1FC5FF432C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3810" y="3122620"/>
            <a:ext cx="2072618" cy="20726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54DAA15-B933-14BA-9471-551DB4547B3E}"/>
              </a:ext>
            </a:extLst>
          </p:cNvPr>
          <p:cNvSpPr txBox="1"/>
          <p:nvPr/>
        </p:nvSpPr>
        <p:spPr>
          <a:xfrm>
            <a:off x="117711" y="1445212"/>
            <a:ext cx="87115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90732">
              <a:defRPr/>
            </a:pPr>
            <a:r>
              <a:rPr lang="en-GB" sz="4800" spc="-194" dirty="0">
                <a:solidFill>
                  <a:srgbClr val="BCC84D"/>
                </a:solidFill>
                <a:latin typeface="Arial "/>
              </a:rPr>
              <a:t>bike &amp; accessories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0EA2D-2161-1BD0-3F60-598723F61A78}"/>
              </a:ext>
            </a:extLst>
          </p:cNvPr>
          <p:cNvSpPr txBox="1"/>
          <p:nvPr/>
        </p:nvSpPr>
        <p:spPr>
          <a:xfrm>
            <a:off x="117711" y="3469310"/>
            <a:ext cx="58580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 bikes Apply from 25/12/2023 until 10/01/2024</a:t>
            </a:r>
          </a:p>
          <a:p>
            <a:pPr algn="l"/>
            <a:r>
              <a:rPr lang="en-GB" sz="1600" i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Pedal bikes Apply from 25/12/2023 until 22/01/2024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B7053F2-4DBB-275B-E7F7-3102D6A9C4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986" y="4235723"/>
            <a:ext cx="1235725" cy="1352029"/>
          </a:xfrm>
          <a:prstGeom prst="rect">
            <a:avLst/>
          </a:prstGeom>
        </p:spPr>
      </p:pic>
      <p:pic>
        <p:nvPicPr>
          <p:cNvPr id="26" name="object 9">
            <a:extLst>
              <a:ext uri="{FF2B5EF4-FFF2-40B4-BE49-F238E27FC236}">
                <a16:creationId xmlns:a16="http://schemas.microsoft.com/office/drawing/2014/main" id="{604E7F3D-0DBB-7DE8-CE53-F0EAED6C7446}"/>
              </a:ext>
            </a:extLst>
          </p:cNvPr>
          <p:cNvPicPr/>
          <p:nvPr/>
        </p:nvPicPr>
        <p:blipFill>
          <a:blip r:embed="rId10" cstate="print"/>
          <a:stretch>
            <a:fillRect/>
          </a:stretch>
        </p:blipFill>
        <p:spPr>
          <a:xfrm rot="274903">
            <a:off x="2042792" y="4645727"/>
            <a:ext cx="2713493" cy="2128238"/>
          </a:xfrm>
          <a:prstGeom prst="rect">
            <a:avLst/>
          </a:prstGeom>
        </p:spPr>
      </p:pic>
      <p:pic>
        <p:nvPicPr>
          <p:cNvPr id="27" name="object 18">
            <a:extLst>
              <a:ext uri="{FF2B5EF4-FFF2-40B4-BE49-F238E27FC236}">
                <a16:creationId xmlns:a16="http://schemas.microsoft.com/office/drawing/2014/main" id="{D56A5860-8291-6E3A-D56C-78636F9A984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 rot="21234845">
            <a:off x="3556085" y="6280558"/>
            <a:ext cx="1883344" cy="317806"/>
          </a:xfrm>
          <a:prstGeom prst="rect">
            <a:avLst/>
          </a:prstGeom>
        </p:spPr>
      </p:pic>
      <p:pic>
        <p:nvPicPr>
          <p:cNvPr id="28" name="object 18">
            <a:extLst>
              <a:ext uri="{FF2B5EF4-FFF2-40B4-BE49-F238E27FC236}">
                <a16:creationId xmlns:a16="http://schemas.microsoft.com/office/drawing/2014/main" id="{44EF664D-27FB-7412-96C6-0591669556C5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 rot="21234845">
            <a:off x="1823519" y="6577745"/>
            <a:ext cx="1883344" cy="317806"/>
          </a:xfrm>
          <a:prstGeom prst="rect">
            <a:avLst/>
          </a:prstGeom>
        </p:spPr>
      </p:pic>
      <p:pic>
        <p:nvPicPr>
          <p:cNvPr id="29" name="object 20">
            <a:extLst>
              <a:ext uri="{FF2B5EF4-FFF2-40B4-BE49-F238E27FC236}">
                <a16:creationId xmlns:a16="http://schemas.microsoft.com/office/drawing/2014/main" id="{1C7DDD5B-973C-65AC-4797-1932BAA77467}"/>
              </a:ext>
            </a:extLst>
          </p:cNvPr>
          <p:cNvPicPr/>
          <p:nvPr/>
        </p:nvPicPr>
        <p:blipFill rotWithShape="1">
          <a:blip r:embed="rId12" cstate="print"/>
          <a:srcRect r="1456"/>
          <a:stretch/>
        </p:blipFill>
        <p:spPr>
          <a:xfrm rot="21440878">
            <a:off x="4704984" y="5884157"/>
            <a:ext cx="2812802" cy="1875751"/>
          </a:xfrm>
          <a:prstGeom prst="rect">
            <a:avLst/>
          </a:prstGeom>
        </p:spPr>
      </p:pic>
      <p:pic>
        <p:nvPicPr>
          <p:cNvPr id="30" name="object 18">
            <a:extLst>
              <a:ext uri="{FF2B5EF4-FFF2-40B4-BE49-F238E27FC236}">
                <a16:creationId xmlns:a16="http://schemas.microsoft.com/office/drawing/2014/main" id="{07315D4E-5B47-0C07-B3CB-2D4B650E2E2D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 rot="21234845">
            <a:off x="6277672" y="7335941"/>
            <a:ext cx="1883344" cy="317806"/>
          </a:xfrm>
          <a:prstGeom prst="rect">
            <a:avLst/>
          </a:prstGeom>
        </p:spPr>
      </p:pic>
      <p:pic>
        <p:nvPicPr>
          <p:cNvPr id="31" name="object 18">
            <a:extLst>
              <a:ext uri="{FF2B5EF4-FFF2-40B4-BE49-F238E27FC236}">
                <a16:creationId xmlns:a16="http://schemas.microsoft.com/office/drawing/2014/main" id="{7FFF192E-73F2-1FA3-36C9-66B671527B06}"/>
              </a:ext>
            </a:extLst>
          </p:cNvPr>
          <p:cNvPicPr/>
          <p:nvPr/>
        </p:nvPicPr>
        <p:blipFill>
          <a:blip r:embed="rId11" cstate="print"/>
          <a:stretch>
            <a:fillRect/>
          </a:stretch>
        </p:blipFill>
        <p:spPr>
          <a:xfrm rot="21234845">
            <a:off x="4565235" y="7627742"/>
            <a:ext cx="1883344" cy="317806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CFAE7275-6D05-72F1-CDBA-EC640777E5A3}"/>
              </a:ext>
            </a:extLst>
          </p:cNvPr>
          <p:cNvSpPr txBox="1"/>
          <p:nvPr/>
        </p:nvSpPr>
        <p:spPr>
          <a:xfrm>
            <a:off x="2421417" y="6812547"/>
            <a:ext cx="5220296" cy="1253480"/>
          </a:xfrm>
          <a:prstGeom prst="rect">
            <a:avLst/>
          </a:prstGeom>
        </p:spPr>
        <p:txBody>
          <a:bodyPr vert="horz" wrap="square" lIns="0" tIns="22157" rIns="0" bIns="0" rtlCol="0">
            <a:spAutoFit/>
          </a:bodyPr>
          <a:lstStyle/>
          <a:p>
            <a:pPr marL="16412">
              <a:spcBef>
                <a:spcPts val="116"/>
              </a:spcBef>
            </a:pPr>
            <a:r>
              <a:rPr sz="8000" b="1" spc="-388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30%</a:t>
            </a:r>
            <a:endParaRPr lang="en-GB" sz="8000" b="1" spc="-388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08E712-B952-3138-3846-B02665578282}"/>
              </a:ext>
            </a:extLst>
          </p:cNvPr>
          <p:cNvSpPr txBox="1"/>
          <p:nvPr/>
        </p:nvSpPr>
        <p:spPr>
          <a:xfrm>
            <a:off x="13710" y="8757784"/>
            <a:ext cx="7628003" cy="17046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 Black" panose="020B0A04020102020204" pitchFamily="34" charset="0"/>
              </a:rPr>
              <a:t>A range of adult mechanical bikes and e-bikes, </a:t>
            </a:r>
          </a:p>
          <a:p>
            <a:r>
              <a:rPr lang="en-GB" sz="2000" dirty="0">
                <a:solidFill>
                  <a:schemeClr val="bg1"/>
                </a:solidFill>
                <a:latin typeface="Arial Black" panose="020B0A04020102020204" pitchFamily="34" charset="0"/>
              </a:rPr>
              <a:t>*on top of Cycle2Work savings!</a:t>
            </a:r>
          </a:p>
          <a:p>
            <a:endParaRPr lang="en-GB" sz="1809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1809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endParaRPr lang="en-GB" sz="1809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r>
              <a:rPr lang="en-GB" sz="1050" i="1" dirty="0">
                <a:solidFill>
                  <a:schemeClr val="bg1"/>
                </a:solidFill>
                <a:latin typeface="Arial Black" panose="020B0A04020102020204" pitchFamily="34" charset="0"/>
              </a:rPr>
              <a:t>*Up to 47% Cycle2Work savings will vary depending on employee tax bracket. </a:t>
            </a:r>
          </a:p>
        </p:txBody>
      </p:sp>
      <p:sp>
        <p:nvSpPr>
          <p:cNvPr id="17" name="object 5">
            <a:extLst>
              <a:ext uri="{FF2B5EF4-FFF2-40B4-BE49-F238E27FC236}">
                <a16:creationId xmlns:a16="http://schemas.microsoft.com/office/drawing/2014/main" id="{F81218AF-20A3-DA36-14EA-35B138CA4CC4}"/>
              </a:ext>
            </a:extLst>
          </p:cNvPr>
          <p:cNvSpPr txBox="1"/>
          <p:nvPr/>
        </p:nvSpPr>
        <p:spPr>
          <a:xfrm>
            <a:off x="96699" y="7007539"/>
            <a:ext cx="2811315" cy="1861575"/>
          </a:xfrm>
          <a:prstGeom prst="rect">
            <a:avLst/>
          </a:prstGeom>
          <a:effectLst>
            <a:glow rad="101600">
              <a:schemeClr val="tx1">
                <a:alpha val="40000"/>
              </a:schemeClr>
            </a:glow>
          </a:effectLst>
        </p:spPr>
        <p:txBody>
          <a:bodyPr vert="horz" wrap="square" lIns="0" tIns="14771" rIns="0" bIns="0" rtlCol="0">
            <a:spAutoFit/>
          </a:bodyPr>
          <a:lstStyle/>
          <a:p>
            <a:pPr marL="16412">
              <a:spcBef>
                <a:spcPts val="116"/>
              </a:spcBef>
            </a:pPr>
            <a:r>
              <a:rPr lang="en-GB" sz="4000" b="1" spc="-194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PLUS, ACCESS UP TO </a:t>
            </a:r>
            <a:endParaRPr sz="4000" spc="-194" dirty="0">
              <a:solidFill>
                <a:schemeClr val="bg1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B8E66BD-3690-5736-C00E-9A910C965AF0}"/>
              </a:ext>
            </a:extLst>
          </p:cNvPr>
          <p:cNvSpPr txBox="1"/>
          <p:nvPr/>
        </p:nvSpPr>
        <p:spPr>
          <a:xfrm>
            <a:off x="2219884" y="7762947"/>
            <a:ext cx="26522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412" defTabSz="590829">
              <a:spcBef>
                <a:spcPts val="116"/>
              </a:spcBef>
              <a:defRPr/>
            </a:pPr>
            <a:r>
              <a:rPr lang="en-GB" sz="8000" b="1" spc="-388" dirty="0">
                <a:solidFill>
                  <a:schemeClr val="bg1"/>
                </a:solidFill>
                <a:latin typeface="Arial Black" panose="020B0A04020102020204" pitchFamily="34" charset="0"/>
                <a:cs typeface="Arial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161828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5C0B03A660D7446BE646B2E2402FC15" ma:contentTypeVersion="18" ma:contentTypeDescription="Create a new document." ma:contentTypeScope="" ma:versionID="0f4d0a00278e1bc6b165601b7b87613a">
  <xsd:schema xmlns:xsd="http://www.w3.org/2001/XMLSchema" xmlns:xs="http://www.w3.org/2001/XMLSchema" xmlns:p="http://schemas.microsoft.com/office/2006/metadata/properties" xmlns:ns1="http://schemas.microsoft.com/sharepoint/v3" xmlns:ns2="ab6555ea-336f-42ad-a8cc-8bacd2984abb" xmlns:ns3="28ecb341-30f1-4ac6-8e73-13f3c97b25a7" targetNamespace="http://schemas.microsoft.com/office/2006/metadata/properties" ma:root="true" ma:fieldsID="d957f96df30a86f94118fa5f9f50135f" ns1:_="" ns2:_="" ns3:_="">
    <xsd:import namespace="http://schemas.microsoft.com/sharepoint/v3"/>
    <xsd:import namespace="ab6555ea-336f-42ad-a8cc-8bacd2984abb"/>
    <xsd:import namespace="28ecb341-30f1-4ac6-8e73-13f3c97b25a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6555ea-336f-42ad-a8cc-8bacd2984a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30a069c-ccaa-4175-bcca-469610ba6e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ecb341-30f1-4ac6-8e73-13f3c97b25a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088a0b5-8426-453a-874d-2ed7501cc254}" ma:internalName="TaxCatchAll" ma:showField="CatchAllData" ma:web="28ecb341-30f1-4ac6-8e73-13f3c97b25a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A00FBD7-8116-43A1-9D60-059D7792AFE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B0C787-2ACE-46A0-AB12-2C9D1EBAF86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b6555ea-336f-42ad-a8cc-8bacd2984abb"/>
    <ds:schemaRef ds:uri="28ecb341-30f1-4ac6-8e73-13f3c97b25a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1383</TotalTime>
  <Words>100</Words>
  <Application>Microsoft Office PowerPoint</Application>
  <PresentationFormat>Custom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Arial </vt:lpstr>
      <vt:lpstr>Arial Black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Ruben Brown</dc:creator>
  <cp:lastModifiedBy>Paul Burns</cp:lastModifiedBy>
  <cp:revision>25</cp:revision>
  <cp:lastPrinted>2023-10-25T14:06:50Z</cp:lastPrinted>
  <dcterms:created xsi:type="dcterms:W3CDTF">2023-10-24T15:37:16Z</dcterms:created>
  <dcterms:modified xsi:type="dcterms:W3CDTF">2024-01-03T14:48:36Z</dcterms:modified>
</cp:coreProperties>
</file>