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99" r:id="rId2"/>
    <p:sldId id="281" r:id="rId3"/>
    <p:sldId id="286" r:id="rId4"/>
    <p:sldId id="277" r:id="rId5"/>
    <p:sldId id="548" r:id="rId6"/>
    <p:sldId id="549" r:id="rId7"/>
    <p:sldId id="550" r:id="rId8"/>
    <p:sldId id="414" r:id="rId9"/>
    <p:sldId id="415" r:id="rId10"/>
    <p:sldId id="416" r:id="rId11"/>
    <p:sldId id="417" r:id="rId12"/>
    <p:sldId id="418" r:id="rId13"/>
    <p:sldId id="419" r:id="rId14"/>
    <p:sldId id="420" r:id="rId15"/>
    <p:sldId id="421" r:id="rId16"/>
    <p:sldId id="422" r:id="rId17"/>
    <p:sldId id="423" r:id="rId18"/>
    <p:sldId id="424" r:id="rId19"/>
    <p:sldId id="545" r:id="rId20"/>
    <p:sldId id="562"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 Bruen" initials="SB" lastIdx="2" clrIdx="0">
    <p:extLst>
      <p:ext uri="{19B8F6BF-5375-455C-9EA6-DF929625EA0E}">
        <p15:presenceInfo xmlns:p15="http://schemas.microsoft.com/office/powerpoint/2012/main" userId="354b262aad29efa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7" autoAdjust="0"/>
    <p:restoredTop sz="94249" autoAdjust="0"/>
  </p:normalViewPr>
  <p:slideViewPr>
    <p:cSldViewPr snapToGrid="0">
      <p:cViewPr varScale="1">
        <p:scale>
          <a:sx n="32" d="100"/>
          <a:sy n="32" d="100"/>
        </p:scale>
        <p:origin x="56" y="8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874"/>
    </p:cViewPr>
  </p:sorterViewPr>
  <p:notesViewPr>
    <p:cSldViewPr snapToGrid="0">
      <p:cViewPr varScale="1">
        <p:scale>
          <a:sx n="48" d="100"/>
          <a:sy n="48" d="100"/>
        </p:scale>
        <p:origin x="88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bruen" userId="354b262aad29efaf" providerId="LiveId" clId="{B5451D60-D1CB-43CA-93F7-35ABF300A0C6}"/>
    <pc:docChg chg="delSld">
      <pc:chgData name="sean bruen" userId="354b262aad29efaf" providerId="LiveId" clId="{B5451D60-D1CB-43CA-93F7-35ABF300A0C6}" dt="2020-11-17T12:17:21.276" v="0" actId="47"/>
      <pc:docMkLst>
        <pc:docMk/>
      </pc:docMkLst>
      <pc:sldChg chg="del">
        <pc:chgData name="sean bruen" userId="354b262aad29efaf" providerId="LiveId" clId="{B5451D60-D1CB-43CA-93F7-35ABF300A0C6}" dt="2020-11-17T12:17:21.276" v="0" actId="47"/>
        <pc:sldMkLst>
          <pc:docMk/>
          <pc:sldMk cId="3031878604" sldId="55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8FC679-E8CB-40D1-8A98-56FC9226377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B6722EB-52AA-4DE6-B50C-39CEDD462937}">
      <dgm:prSet custT="1"/>
      <dgm:spPr/>
      <dgm:t>
        <a:bodyPr/>
        <a:lstStyle/>
        <a:p>
          <a:pPr>
            <a:lnSpc>
              <a:spcPct val="100000"/>
            </a:lnSpc>
            <a:defRPr cap="all"/>
          </a:pPr>
          <a:r>
            <a:rPr lang="en-GB" sz="1400" b="1" dirty="0"/>
            <a:t>We are a Social Enterprise that provides Financial Wellbeing for Employees</a:t>
          </a:r>
          <a:endParaRPr lang="en-US" sz="1400" b="1" dirty="0"/>
        </a:p>
      </dgm:t>
    </dgm:pt>
    <dgm:pt modelId="{BD1B1F1D-3FC5-4057-A08D-1BEF7217B480}" type="parTrans" cxnId="{BA4579DF-DE2A-429E-8CEB-C124B610880D}">
      <dgm:prSet/>
      <dgm:spPr/>
      <dgm:t>
        <a:bodyPr/>
        <a:lstStyle/>
        <a:p>
          <a:endParaRPr lang="en-US"/>
        </a:p>
      </dgm:t>
    </dgm:pt>
    <dgm:pt modelId="{56870ED5-8611-4306-AA17-48CD4744C41C}" type="sibTrans" cxnId="{BA4579DF-DE2A-429E-8CEB-C124B610880D}">
      <dgm:prSet/>
      <dgm:spPr/>
      <dgm:t>
        <a:bodyPr/>
        <a:lstStyle/>
        <a:p>
          <a:endParaRPr lang="en-US"/>
        </a:p>
      </dgm:t>
    </dgm:pt>
    <dgm:pt modelId="{E2C348A1-6CAA-4732-ACED-FB2ABC8885DA}">
      <dgm:prSet/>
      <dgm:spPr/>
      <dgm:t>
        <a:bodyPr/>
        <a:lstStyle/>
        <a:p>
          <a:pPr>
            <a:lnSpc>
              <a:spcPct val="100000"/>
            </a:lnSpc>
            <a:defRPr cap="all"/>
          </a:pPr>
          <a:r>
            <a:rPr lang="en-GB" b="1" dirty="0"/>
            <a:t>All our Profits are Invested for Social Good</a:t>
          </a:r>
          <a:endParaRPr lang="en-US" b="1" dirty="0"/>
        </a:p>
      </dgm:t>
    </dgm:pt>
    <dgm:pt modelId="{EF686544-B710-41BE-B94D-E56C87E2E7D6}" type="parTrans" cxnId="{83C8EAF2-8A5F-4483-B671-9C33327E2ED1}">
      <dgm:prSet/>
      <dgm:spPr/>
      <dgm:t>
        <a:bodyPr/>
        <a:lstStyle/>
        <a:p>
          <a:endParaRPr lang="en-US"/>
        </a:p>
      </dgm:t>
    </dgm:pt>
    <dgm:pt modelId="{8E9A8404-6482-46E6-909A-A621E089C6CB}" type="sibTrans" cxnId="{83C8EAF2-8A5F-4483-B671-9C33327E2ED1}">
      <dgm:prSet/>
      <dgm:spPr/>
      <dgm:t>
        <a:bodyPr/>
        <a:lstStyle/>
        <a:p>
          <a:endParaRPr lang="en-US"/>
        </a:p>
      </dgm:t>
    </dgm:pt>
    <dgm:pt modelId="{91FEA5D5-1CA9-4E64-9972-2CA716B3BDDD}">
      <dgm:prSet/>
      <dgm:spPr/>
      <dgm:t>
        <a:bodyPr/>
        <a:lstStyle/>
        <a:p>
          <a:pPr>
            <a:lnSpc>
              <a:spcPct val="100000"/>
            </a:lnSpc>
            <a:defRPr cap="all"/>
          </a:pPr>
          <a:r>
            <a:rPr lang="en-GB" b="1" dirty="0"/>
            <a:t>Our Staff are all salaried and not paid by Sales or Commission</a:t>
          </a:r>
          <a:endParaRPr lang="en-US" b="1" dirty="0"/>
        </a:p>
      </dgm:t>
    </dgm:pt>
    <dgm:pt modelId="{A09E5C09-2502-4598-8CD1-FD252DC0BFF6}" type="parTrans" cxnId="{457CD8C6-6382-42AD-A176-33136AD86B17}">
      <dgm:prSet/>
      <dgm:spPr/>
      <dgm:t>
        <a:bodyPr/>
        <a:lstStyle/>
        <a:p>
          <a:endParaRPr lang="en-US"/>
        </a:p>
      </dgm:t>
    </dgm:pt>
    <dgm:pt modelId="{2B44615D-8ABD-4026-8E9B-6E476D4C5DEA}" type="sibTrans" cxnId="{457CD8C6-6382-42AD-A176-33136AD86B17}">
      <dgm:prSet/>
      <dgm:spPr/>
      <dgm:t>
        <a:bodyPr/>
        <a:lstStyle/>
        <a:p>
          <a:endParaRPr lang="en-US"/>
        </a:p>
      </dgm:t>
    </dgm:pt>
    <dgm:pt modelId="{A64A3F65-54DB-4239-9BD6-4CF272E720AF}">
      <dgm:prSet/>
      <dgm:spPr/>
      <dgm:t>
        <a:bodyPr/>
        <a:lstStyle/>
        <a:p>
          <a:pPr>
            <a:lnSpc>
              <a:spcPct val="100000"/>
            </a:lnSpc>
            <a:defRPr cap="all"/>
          </a:pPr>
          <a:r>
            <a:rPr lang="en-GB" b="1" dirty="0"/>
            <a:t>Employees are not charged for this service or advice</a:t>
          </a:r>
          <a:endParaRPr lang="en-US" b="1" dirty="0"/>
        </a:p>
      </dgm:t>
    </dgm:pt>
    <dgm:pt modelId="{73A3BEBA-476E-4BFB-A926-882E35BEE919}" type="parTrans" cxnId="{BA66CA5F-8484-4E2C-B4FD-CF5C72E91A79}">
      <dgm:prSet/>
      <dgm:spPr/>
      <dgm:t>
        <a:bodyPr/>
        <a:lstStyle/>
        <a:p>
          <a:endParaRPr lang="en-US"/>
        </a:p>
      </dgm:t>
    </dgm:pt>
    <dgm:pt modelId="{A0158B0E-4975-469F-B1D4-01356E39383B}" type="sibTrans" cxnId="{BA66CA5F-8484-4E2C-B4FD-CF5C72E91A79}">
      <dgm:prSet/>
      <dgm:spPr/>
      <dgm:t>
        <a:bodyPr/>
        <a:lstStyle/>
        <a:p>
          <a:endParaRPr lang="en-US"/>
        </a:p>
      </dgm:t>
    </dgm:pt>
    <dgm:pt modelId="{4DB73E5D-ACF6-4482-962F-0FD123651E84}" type="pres">
      <dgm:prSet presAssocID="{A48FC679-E8CB-40D1-8A98-56FC92263779}" presName="root" presStyleCnt="0">
        <dgm:presLayoutVars>
          <dgm:dir/>
          <dgm:resizeHandles val="exact"/>
        </dgm:presLayoutVars>
      </dgm:prSet>
      <dgm:spPr/>
    </dgm:pt>
    <dgm:pt modelId="{69925552-4FC6-4B79-A716-ABB01242D8E4}" type="pres">
      <dgm:prSet presAssocID="{7B6722EB-52AA-4DE6-B50C-39CEDD462937}" presName="compNode" presStyleCnt="0"/>
      <dgm:spPr/>
    </dgm:pt>
    <dgm:pt modelId="{74C9EF4D-7831-4C18-B3CE-4CABD19A46CF}" type="pres">
      <dgm:prSet presAssocID="{7B6722EB-52AA-4DE6-B50C-39CEDD462937}" presName="iconBgRect" presStyleLbl="bgShp" presStyleIdx="0" presStyleCnt="4"/>
      <dgm:spPr/>
    </dgm:pt>
    <dgm:pt modelId="{AF3D704F-EAC9-4731-A2D4-0C190F4C9301}" type="pres">
      <dgm:prSet presAssocID="{7B6722EB-52AA-4DE6-B50C-39CEDD46293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E111A2B1-7636-4D58-8732-A73C4FEE5730}" type="pres">
      <dgm:prSet presAssocID="{7B6722EB-52AA-4DE6-B50C-39CEDD462937}" presName="spaceRect" presStyleCnt="0"/>
      <dgm:spPr/>
    </dgm:pt>
    <dgm:pt modelId="{1F604533-E947-4387-AE93-614BC5F740BD}" type="pres">
      <dgm:prSet presAssocID="{7B6722EB-52AA-4DE6-B50C-39CEDD462937}" presName="textRect" presStyleLbl="revTx" presStyleIdx="0" presStyleCnt="4">
        <dgm:presLayoutVars>
          <dgm:chMax val="1"/>
          <dgm:chPref val="1"/>
        </dgm:presLayoutVars>
      </dgm:prSet>
      <dgm:spPr/>
    </dgm:pt>
    <dgm:pt modelId="{59496D53-5C94-4529-B7A0-595106FE5099}" type="pres">
      <dgm:prSet presAssocID="{56870ED5-8611-4306-AA17-48CD4744C41C}" presName="sibTrans" presStyleCnt="0"/>
      <dgm:spPr/>
    </dgm:pt>
    <dgm:pt modelId="{78790A14-EBC1-4B07-B800-6A6998DDBF43}" type="pres">
      <dgm:prSet presAssocID="{E2C348A1-6CAA-4732-ACED-FB2ABC8885DA}" presName="compNode" presStyleCnt="0"/>
      <dgm:spPr/>
    </dgm:pt>
    <dgm:pt modelId="{F3D32F0E-57E2-4CE2-AC3C-34FF82A33C42}" type="pres">
      <dgm:prSet presAssocID="{E2C348A1-6CAA-4732-ACED-FB2ABC8885DA}" presName="iconBgRect" presStyleLbl="bgShp" presStyleIdx="1" presStyleCnt="4"/>
      <dgm:spPr/>
    </dgm:pt>
    <dgm:pt modelId="{9EA33318-5C53-4DF5-A6C0-F30914AEECC1}" type="pres">
      <dgm:prSet presAssocID="{E2C348A1-6CAA-4732-ACED-FB2ABC8885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83F0B3F7-C637-43BD-B098-B9C240E69A3B}" type="pres">
      <dgm:prSet presAssocID="{E2C348A1-6CAA-4732-ACED-FB2ABC8885DA}" presName="spaceRect" presStyleCnt="0"/>
      <dgm:spPr/>
    </dgm:pt>
    <dgm:pt modelId="{4EA9E9CF-8D52-414A-9652-7571AEA045FF}" type="pres">
      <dgm:prSet presAssocID="{E2C348A1-6CAA-4732-ACED-FB2ABC8885DA}" presName="textRect" presStyleLbl="revTx" presStyleIdx="1" presStyleCnt="4">
        <dgm:presLayoutVars>
          <dgm:chMax val="1"/>
          <dgm:chPref val="1"/>
        </dgm:presLayoutVars>
      </dgm:prSet>
      <dgm:spPr/>
    </dgm:pt>
    <dgm:pt modelId="{AF4A7605-6CB1-4A93-97F3-4ACE6D9091EB}" type="pres">
      <dgm:prSet presAssocID="{8E9A8404-6482-46E6-909A-A621E089C6CB}" presName="sibTrans" presStyleCnt="0"/>
      <dgm:spPr/>
    </dgm:pt>
    <dgm:pt modelId="{69A47AEA-6E2E-45C8-8999-21475C40FA1D}" type="pres">
      <dgm:prSet presAssocID="{91FEA5D5-1CA9-4E64-9972-2CA716B3BDDD}" presName="compNode" presStyleCnt="0"/>
      <dgm:spPr/>
    </dgm:pt>
    <dgm:pt modelId="{F46269AC-272A-4458-8ACA-E62440FFEA29}" type="pres">
      <dgm:prSet presAssocID="{91FEA5D5-1CA9-4E64-9972-2CA716B3BDDD}" presName="iconBgRect" presStyleLbl="bgShp" presStyleIdx="2" presStyleCnt="4"/>
      <dgm:spPr/>
    </dgm:pt>
    <dgm:pt modelId="{79312145-738E-4E9F-A009-B0363367D123}" type="pres">
      <dgm:prSet presAssocID="{91FEA5D5-1CA9-4E64-9972-2CA716B3BD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C7DD2CFE-96A6-4D29-9E3B-1D212394256C}" type="pres">
      <dgm:prSet presAssocID="{91FEA5D5-1CA9-4E64-9972-2CA716B3BDDD}" presName="spaceRect" presStyleCnt="0"/>
      <dgm:spPr/>
    </dgm:pt>
    <dgm:pt modelId="{21D1AFC3-A788-4731-8960-78B1F1C8E4FF}" type="pres">
      <dgm:prSet presAssocID="{91FEA5D5-1CA9-4E64-9972-2CA716B3BDDD}" presName="textRect" presStyleLbl="revTx" presStyleIdx="2" presStyleCnt="4">
        <dgm:presLayoutVars>
          <dgm:chMax val="1"/>
          <dgm:chPref val="1"/>
        </dgm:presLayoutVars>
      </dgm:prSet>
      <dgm:spPr/>
    </dgm:pt>
    <dgm:pt modelId="{3B663F84-0606-4267-B011-1997F1268467}" type="pres">
      <dgm:prSet presAssocID="{2B44615D-8ABD-4026-8E9B-6E476D4C5DEA}" presName="sibTrans" presStyleCnt="0"/>
      <dgm:spPr/>
    </dgm:pt>
    <dgm:pt modelId="{F2FD1CDC-AE84-4026-98FE-AC65BE80E165}" type="pres">
      <dgm:prSet presAssocID="{A64A3F65-54DB-4239-9BD6-4CF272E720AF}" presName="compNode" presStyleCnt="0"/>
      <dgm:spPr/>
    </dgm:pt>
    <dgm:pt modelId="{7653F23A-AFD1-4D3D-8380-FC88AF60957C}" type="pres">
      <dgm:prSet presAssocID="{A64A3F65-54DB-4239-9BD6-4CF272E720AF}" presName="iconBgRect" presStyleLbl="bgShp" presStyleIdx="3" presStyleCnt="4"/>
      <dgm:spPr/>
    </dgm:pt>
    <dgm:pt modelId="{6C7309C9-1FFE-4679-8B31-936FC4E69FF1}" type="pres">
      <dgm:prSet presAssocID="{A64A3F65-54DB-4239-9BD6-4CF272E720A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0C25FD7C-A3B0-4A4D-AC2B-D6D16B4A4815}" type="pres">
      <dgm:prSet presAssocID="{A64A3F65-54DB-4239-9BD6-4CF272E720AF}" presName="spaceRect" presStyleCnt="0"/>
      <dgm:spPr/>
    </dgm:pt>
    <dgm:pt modelId="{FBDC4549-7A49-4238-A0AA-599DAED93610}" type="pres">
      <dgm:prSet presAssocID="{A64A3F65-54DB-4239-9BD6-4CF272E720AF}" presName="textRect" presStyleLbl="revTx" presStyleIdx="3" presStyleCnt="4">
        <dgm:presLayoutVars>
          <dgm:chMax val="1"/>
          <dgm:chPref val="1"/>
        </dgm:presLayoutVars>
      </dgm:prSet>
      <dgm:spPr/>
    </dgm:pt>
  </dgm:ptLst>
  <dgm:cxnLst>
    <dgm:cxn modelId="{A4D0B91C-DA5D-4E37-AA37-83F823FC999B}" type="presOf" srcId="{A64A3F65-54DB-4239-9BD6-4CF272E720AF}" destId="{FBDC4549-7A49-4238-A0AA-599DAED93610}" srcOrd="0" destOrd="0" presId="urn:microsoft.com/office/officeart/2018/5/layout/IconCircleLabelList"/>
    <dgm:cxn modelId="{BE11A939-275E-4560-AC87-59322C98279F}" type="presOf" srcId="{91FEA5D5-1CA9-4E64-9972-2CA716B3BDDD}" destId="{21D1AFC3-A788-4731-8960-78B1F1C8E4FF}" srcOrd="0" destOrd="0" presId="urn:microsoft.com/office/officeart/2018/5/layout/IconCircleLabelList"/>
    <dgm:cxn modelId="{BA66CA5F-8484-4E2C-B4FD-CF5C72E91A79}" srcId="{A48FC679-E8CB-40D1-8A98-56FC92263779}" destId="{A64A3F65-54DB-4239-9BD6-4CF272E720AF}" srcOrd="3" destOrd="0" parTransId="{73A3BEBA-476E-4BFB-A926-882E35BEE919}" sibTransId="{A0158B0E-4975-469F-B1D4-01356E39383B}"/>
    <dgm:cxn modelId="{F0E04465-C916-4415-B67E-25207966052D}" type="presOf" srcId="{7B6722EB-52AA-4DE6-B50C-39CEDD462937}" destId="{1F604533-E947-4387-AE93-614BC5F740BD}" srcOrd="0" destOrd="0" presId="urn:microsoft.com/office/officeart/2018/5/layout/IconCircleLabelList"/>
    <dgm:cxn modelId="{1CD33B6C-3EB8-440B-AAA9-45D1A9D6C3E2}" type="presOf" srcId="{A48FC679-E8CB-40D1-8A98-56FC92263779}" destId="{4DB73E5D-ACF6-4482-962F-0FD123651E84}" srcOrd="0" destOrd="0" presId="urn:microsoft.com/office/officeart/2018/5/layout/IconCircleLabelList"/>
    <dgm:cxn modelId="{DA3D06AA-037E-48A6-BA7C-46F090EDF432}" type="presOf" srcId="{E2C348A1-6CAA-4732-ACED-FB2ABC8885DA}" destId="{4EA9E9CF-8D52-414A-9652-7571AEA045FF}" srcOrd="0" destOrd="0" presId="urn:microsoft.com/office/officeart/2018/5/layout/IconCircleLabelList"/>
    <dgm:cxn modelId="{457CD8C6-6382-42AD-A176-33136AD86B17}" srcId="{A48FC679-E8CB-40D1-8A98-56FC92263779}" destId="{91FEA5D5-1CA9-4E64-9972-2CA716B3BDDD}" srcOrd="2" destOrd="0" parTransId="{A09E5C09-2502-4598-8CD1-FD252DC0BFF6}" sibTransId="{2B44615D-8ABD-4026-8E9B-6E476D4C5DEA}"/>
    <dgm:cxn modelId="{BA4579DF-DE2A-429E-8CEB-C124B610880D}" srcId="{A48FC679-E8CB-40D1-8A98-56FC92263779}" destId="{7B6722EB-52AA-4DE6-B50C-39CEDD462937}" srcOrd="0" destOrd="0" parTransId="{BD1B1F1D-3FC5-4057-A08D-1BEF7217B480}" sibTransId="{56870ED5-8611-4306-AA17-48CD4744C41C}"/>
    <dgm:cxn modelId="{83C8EAF2-8A5F-4483-B671-9C33327E2ED1}" srcId="{A48FC679-E8CB-40D1-8A98-56FC92263779}" destId="{E2C348A1-6CAA-4732-ACED-FB2ABC8885DA}" srcOrd="1" destOrd="0" parTransId="{EF686544-B710-41BE-B94D-E56C87E2E7D6}" sibTransId="{8E9A8404-6482-46E6-909A-A621E089C6CB}"/>
    <dgm:cxn modelId="{4F133F7D-C188-4647-BA94-7D9F6702A86C}" type="presParOf" srcId="{4DB73E5D-ACF6-4482-962F-0FD123651E84}" destId="{69925552-4FC6-4B79-A716-ABB01242D8E4}" srcOrd="0" destOrd="0" presId="urn:microsoft.com/office/officeart/2018/5/layout/IconCircleLabelList"/>
    <dgm:cxn modelId="{7DDA4EA8-5106-4CE7-A281-3B0573BE5DC7}" type="presParOf" srcId="{69925552-4FC6-4B79-A716-ABB01242D8E4}" destId="{74C9EF4D-7831-4C18-B3CE-4CABD19A46CF}" srcOrd="0" destOrd="0" presId="urn:microsoft.com/office/officeart/2018/5/layout/IconCircleLabelList"/>
    <dgm:cxn modelId="{B50AF89C-A58E-4A5F-979C-9D3824A56479}" type="presParOf" srcId="{69925552-4FC6-4B79-A716-ABB01242D8E4}" destId="{AF3D704F-EAC9-4731-A2D4-0C190F4C9301}" srcOrd="1" destOrd="0" presId="urn:microsoft.com/office/officeart/2018/5/layout/IconCircleLabelList"/>
    <dgm:cxn modelId="{00F2E8DA-C950-48FE-A3EA-0469E0867BDC}" type="presParOf" srcId="{69925552-4FC6-4B79-A716-ABB01242D8E4}" destId="{E111A2B1-7636-4D58-8732-A73C4FEE5730}" srcOrd="2" destOrd="0" presId="urn:microsoft.com/office/officeart/2018/5/layout/IconCircleLabelList"/>
    <dgm:cxn modelId="{9F769AA7-1FEF-4A74-AE4C-8CD34899FBBF}" type="presParOf" srcId="{69925552-4FC6-4B79-A716-ABB01242D8E4}" destId="{1F604533-E947-4387-AE93-614BC5F740BD}" srcOrd="3" destOrd="0" presId="urn:microsoft.com/office/officeart/2018/5/layout/IconCircleLabelList"/>
    <dgm:cxn modelId="{CBA9F0E3-1716-4A66-BD4B-5CAA9BBDF0FF}" type="presParOf" srcId="{4DB73E5D-ACF6-4482-962F-0FD123651E84}" destId="{59496D53-5C94-4529-B7A0-595106FE5099}" srcOrd="1" destOrd="0" presId="urn:microsoft.com/office/officeart/2018/5/layout/IconCircleLabelList"/>
    <dgm:cxn modelId="{8C70C7D4-E720-45BC-81FE-0B363919E412}" type="presParOf" srcId="{4DB73E5D-ACF6-4482-962F-0FD123651E84}" destId="{78790A14-EBC1-4B07-B800-6A6998DDBF43}" srcOrd="2" destOrd="0" presId="urn:microsoft.com/office/officeart/2018/5/layout/IconCircleLabelList"/>
    <dgm:cxn modelId="{45F31FB9-A225-40F5-8467-54036C31AD60}" type="presParOf" srcId="{78790A14-EBC1-4B07-B800-6A6998DDBF43}" destId="{F3D32F0E-57E2-4CE2-AC3C-34FF82A33C42}" srcOrd="0" destOrd="0" presId="urn:microsoft.com/office/officeart/2018/5/layout/IconCircleLabelList"/>
    <dgm:cxn modelId="{BD556117-5326-4372-A4D5-0D97B53FFEA4}" type="presParOf" srcId="{78790A14-EBC1-4B07-B800-6A6998DDBF43}" destId="{9EA33318-5C53-4DF5-A6C0-F30914AEECC1}" srcOrd="1" destOrd="0" presId="urn:microsoft.com/office/officeart/2018/5/layout/IconCircleLabelList"/>
    <dgm:cxn modelId="{5386D9E5-37CB-40CE-AF8D-8E690CFF5B74}" type="presParOf" srcId="{78790A14-EBC1-4B07-B800-6A6998DDBF43}" destId="{83F0B3F7-C637-43BD-B098-B9C240E69A3B}" srcOrd="2" destOrd="0" presId="urn:microsoft.com/office/officeart/2018/5/layout/IconCircleLabelList"/>
    <dgm:cxn modelId="{DE1C6C3F-7EAA-4476-BAE7-55014A99503D}" type="presParOf" srcId="{78790A14-EBC1-4B07-B800-6A6998DDBF43}" destId="{4EA9E9CF-8D52-414A-9652-7571AEA045FF}" srcOrd="3" destOrd="0" presId="urn:microsoft.com/office/officeart/2018/5/layout/IconCircleLabelList"/>
    <dgm:cxn modelId="{6935AFCF-EE95-4608-A557-73987A50C8D9}" type="presParOf" srcId="{4DB73E5D-ACF6-4482-962F-0FD123651E84}" destId="{AF4A7605-6CB1-4A93-97F3-4ACE6D9091EB}" srcOrd="3" destOrd="0" presId="urn:microsoft.com/office/officeart/2018/5/layout/IconCircleLabelList"/>
    <dgm:cxn modelId="{E81EA0D2-8D13-4A83-B498-DA494B8BEEFC}" type="presParOf" srcId="{4DB73E5D-ACF6-4482-962F-0FD123651E84}" destId="{69A47AEA-6E2E-45C8-8999-21475C40FA1D}" srcOrd="4" destOrd="0" presId="urn:microsoft.com/office/officeart/2018/5/layout/IconCircleLabelList"/>
    <dgm:cxn modelId="{A6AD6D53-F950-4E20-8BD8-C0912890203E}" type="presParOf" srcId="{69A47AEA-6E2E-45C8-8999-21475C40FA1D}" destId="{F46269AC-272A-4458-8ACA-E62440FFEA29}" srcOrd="0" destOrd="0" presId="urn:microsoft.com/office/officeart/2018/5/layout/IconCircleLabelList"/>
    <dgm:cxn modelId="{4320132C-FC92-44C1-8158-70E54A11107B}" type="presParOf" srcId="{69A47AEA-6E2E-45C8-8999-21475C40FA1D}" destId="{79312145-738E-4E9F-A009-B0363367D123}" srcOrd="1" destOrd="0" presId="urn:microsoft.com/office/officeart/2018/5/layout/IconCircleLabelList"/>
    <dgm:cxn modelId="{748B89CB-76C6-41AE-8E31-1FFFDD8EFC9C}" type="presParOf" srcId="{69A47AEA-6E2E-45C8-8999-21475C40FA1D}" destId="{C7DD2CFE-96A6-4D29-9E3B-1D212394256C}" srcOrd="2" destOrd="0" presId="urn:microsoft.com/office/officeart/2018/5/layout/IconCircleLabelList"/>
    <dgm:cxn modelId="{B7AEA3B8-715E-4F83-803C-113FE3284F4E}" type="presParOf" srcId="{69A47AEA-6E2E-45C8-8999-21475C40FA1D}" destId="{21D1AFC3-A788-4731-8960-78B1F1C8E4FF}" srcOrd="3" destOrd="0" presId="urn:microsoft.com/office/officeart/2018/5/layout/IconCircleLabelList"/>
    <dgm:cxn modelId="{F3E4E9C6-A79B-4CA6-A465-FADA5B5600A8}" type="presParOf" srcId="{4DB73E5D-ACF6-4482-962F-0FD123651E84}" destId="{3B663F84-0606-4267-B011-1997F1268467}" srcOrd="5" destOrd="0" presId="urn:microsoft.com/office/officeart/2018/5/layout/IconCircleLabelList"/>
    <dgm:cxn modelId="{F76623ED-4C6B-409C-9566-114395107733}" type="presParOf" srcId="{4DB73E5D-ACF6-4482-962F-0FD123651E84}" destId="{F2FD1CDC-AE84-4026-98FE-AC65BE80E165}" srcOrd="6" destOrd="0" presId="urn:microsoft.com/office/officeart/2018/5/layout/IconCircleLabelList"/>
    <dgm:cxn modelId="{EE7EBD2C-A577-44F9-86AD-AB021FD849B2}" type="presParOf" srcId="{F2FD1CDC-AE84-4026-98FE-AC65BE80E165}" destId="{7653F23A-AFD1-4D3D-8380-FC88AF60957C}" srcOrd="0" destOrd="0" presId="urn:microsoft.com/office/officeart/2018/5/layout/IconCircleLabelList"/>
    <dgm:cxn modelId="{FD6B119F-08F9-4A06-9B95-841050190AE3}" type="presParOf" srcId="{F2FD1CDC-AE84-4026-98FE-AC65BE80E165}" destId="{6C7309C9-1FFE-4679-8B31-936FC4E69FF1}" srcOrd="1" destOrd="0" presId="urn:microsoft.com/office/officeart/2018/5/layout/IconCircleLabelList"/>
    <dgm:cxn modelId="{25BF83CF-CCA8-42B4-9D7B-92485B595F0F}" type="presParOf" srcId="{F2FD1CDC-AE84-4026-98FE-AC65BE80E165}" destId="{0C25FD7C-A3B0-4A4D-AC2B-D6D16B4A4815}" srcOrd="2" destOrd="0" presId="urn:microsoft.com/office/officeart/2018/5/layout/IconCircleLabelList"/>
    <dgm:cxn modelId="{C105F533-4444-421A-A6D7-58159C8BDC89}" type="presParOf" srcId="{F2FD1CDC-AE84-4026-98FE-AC65BE80E165}" destId="{FBDC4549-7A49-4238-A0AA-599DAED9361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9EF4D-7831-4C18-B3CE-4CABD19A46CF}">
      <dsp:nvSpPr>
        <dsp:cNvPr id="0" name=""/>
        <dsp:cNvSpPr/>
      </dsp:nvSpPr>
      <dsp:spPr>
        <a:xfrm>
          <a:off x="1014117" y="910105"/>
          <a:ext cx="1265933" cy="12659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D704F-EAC9-4731-A2D4-0C190F4C9301}">
      <dsp:nvSpPr>
        <dsp:cNvPr id="0" name=""/>
        <dsp:cNvSpPr/>
      </dsp:nvSpPr>
      <dsp:spPr>
        <a:xfrm>
          <a:off x="1283906" y="1179894"/>
          <a:ext cx="726355" cy="7263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604533-E947-4387-AE93-614BC5F740BD}">
      <dsp:nvSpPr>
        <dsp:cNvPr id="0" name=""/>
        <dsp:cNvSpPr/>
      </dsp:nvSpPr>
      <dsp:spPr>
        <a:xfrm>
          <a:off x="609433" y="2570345"/>
          <a:ext cx="20753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b="1" kern="1200" dirty="0"/>
            <a:t>We are a Social Enterprise that provides Financial Wellbeing for Employees</a:t>
          </a:r>
          <a:endParaRPr lang="en-US" sz="1400" b="1" kern="1200" dirty="0"/>
        </a:p>
      </dsp:txBody>
      <dsp:txXfrm>
        <a:off x="609433" y="2570345"/>
        <a:ext cx="2075300" cy="1035000"/>
      </dsp:txXfrm>
    </dsp:sp>
    <dsp:sp modelId="{F3D32F0E-57E2-4CE2-AC3C-34FF82A33C42}">
      <dsp:nvSpPr>
        <dsp:cNvPr id="0" name=""/>
        <dsp:cNvSpPr/>
      </dsp:nvSpPr>
      <dsp:spPr>
        <a:xfrm>
          <a:off x="3452594" y="910105"/>
          <a:ext cx="1265933" cy="12659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A33318-5C53-4DF5-A6C0-F30914AEECC1}">
      <dsp:nvSpPr>
        <dsp:cNvPr id="0" name=""/>
        <dsp:cNvSpPr/>
      </dsp:nvSpPr>
      <dsp:spPr>
        <a:xfrm>
          <a:off x="3722383" y="1179894"/>
          <a:ext cx="726355" cy="7263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EA9E9CF-8D52-414A-9652-7571AEA045FF}">
      <dsp:nvSpPr>
        <dsp:cNvPr id="0" name=""/>
        <dsp:cNvSpPr/>
      </dsp:nvSpPr>
      <dsp:spPr>
        <a:xfrm>
          <a:off x="3047911" y="2570345"/>
          <a:ext cx="20753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GB" sz="1700" b="1" kern="1200" dirty="0"/>
            <a:t>All our Profits are Invested for Social Good</a:t>
          </a:r>
          <a:endParaRPr lang="en-US" sz="1700" b="1" kern="1200" dirty="0"/>
        </a:p>
      </dsp:txBody>
      <dsp:txXfrm>
        <a:off x="3047911" y="2570345"/>
        <a:ext cx="2075300" cy="1035000"/>
      </dsp:txXfrm>
    </dsp:sp>
    <dsp:sp modelId="{F46269AC-272A-4458-8ACA-E62440FFEA29}">
      <dsp:nvSpPr>
        <dsp:cNvPr id="0" name=""/>
        <dsp:cNvSpPr/>
      </dsp:nvSpPr>
      <dsp:spPr>
        <a:xfrm>
          <a:off x="5891072" y="910105"/>
          <a:ext cx="1265933" cy="12659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12145-738E-4E9F-A009-B0363367D123}">
      <dsp:nvSpPr>
        <dsp:cNvPr id="0" name=""/>
        <dsp:cNvSpPr/>
      </dsp:nvSpPr>
      <dsp:spPr>
        <a:xfrm>
          <a:off x="6160861" y="1179894"/>
          <a:ext cx="726355" cy="7263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1D1AFC3-A788-4731-8960-78B1F1C8E4FF}">
      <dsp:nvSpPr>
        <dsp:cNvPr id="0" name=""/>
        <dsp:cNvSpPr/>
      </dsp:nvSpPr>
      <dsp:spPr>
        <a:xfrm>
          <a:off x="5486388" y="2570345"/>
          <a:ext cx="20753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GB" sz="1700" b="1" kern="1200" dirty="0"/>
            <a:t>Our Staff are all salaried and not paid by Sales or Commission</a:t>
          </a:r>
          <a:endParaRPr lang="en-US" sz="1700" b="1" kern="1200" dirty="0"/>
        </a:p>
      </dsp:txBody>
      <dsp:txXfrm>
        <a:off x="5486388" y="2570345"/>
        <a:ext cx="2075300" cy="1035000"/>
      </dsp:txXfrm>
    </dsp:sp>
    <dsp:sp modelId="{7653F23A-AFD1-4D3D-8380-FC88AF60957C}">
      <dsp:nvSpPr>
        <dsp:cNvPr id="0" name=""/>
        <dsp:cNvSpPr/>
      </dsp:nvSpPr>
      <dsp:spPr>
        <a:xfrm>
          <a:off x="8329549" y="910105"/>
          <a:ext cx="1265933" cy="126593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7309C9-1FFE-4679-8B31-936FC4E69FF1}">
      <dsp:nvSpPr>
        <dsp:cNvPr id="0" name=""/>
        <dsp:cNvSpPr/>
      </dsp:nvSpPr>
      <dsp:spPr>
        <a:xfrm>
          <a:off x="8599338" y="1179894"/>
          <a:ext cx="726355" cy="7263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DC4549-7A49-4238-A0AA-599DAED93610}">
      <dsp:nvSpPr>
        <dsp:cNvPr id="0" name=""/>
        <dsp:cNvSpPr/>
      </dsp:nvSpPr>
      <dsp:spPr>
        <a:xfrm>
          <a:off x="7924866" y="2570345"/>
          <a:ext cx="20753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GB" sz="1700" b="1" kern="1200" dirty="0"/>
            <a:t>Employees are not charged for this service or advice</a:t>
          </a:r>
          <a:endParaRPr lang="en-US" sz="1700" b="1" kern="1200" dirty="0"/>
        </a:p>
      </dsp:txBody>
      <dsp:txXfrm>
        <a:off x="7924866" y="2570345"/>
        <a:ext cx="2075300" cy="103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108F7BE-315C-4A9E-A3C1-EA6E21CB67D9}" type="datetimeFigureOut">
              <a:rPr lang="en-GB" smtClean="0"/>
              <a:pPr/>
              <a:t>17/11/2020</a:t>
            </a:fld>
            <a:endParaRPr lang="en-GB"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5318747-F912-4AF6-ABCF-6AD738B1AF38}" type="slidenum">
              <a:rPr lang="en-GB" smtClean="0"/>
              <a:pPr/>
              <a:t>‹#›</a:t>
            </a:fld>
            <a:endParaRPr lang="en-GB" dirty="0"/>
          </a:p>
        </p:txBody>
      </p:sp>
    </p:spTree>
    <p:extLst>
      <p:ext uri="{BB962C8B-B14F-4D97-AF65-F5344CB8AC3E}">
        <p14:creationId xmlns:p14="http://schemas.microsoft.com/office/powerpoint/2010/main" val="3813825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895A6E2-2541-4028-B110-ED036F736C3C}" type="datetimeFigureOut">
              <a:rPr lang="en-GB" smtClean="0"/>
              <a:pPr/>
              <a:t>17/11/2020</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5BFAB3D-43F2-442A-AA9F-28C211651809}" type="slidenum">
              <a:rPr lang="en-GB" smtClean="0"/>
              <a:pPr/>
              <a:t>‹#›</a:t>
            </a:fld>
            <a:endParaRPr lang="en-GB" dirty="0"/>
          </a:p>
        </p:txBody>
      </p:sp>
    </p:spTree>
    <p:extLst>
      <p:ext uri="{BB962C8B-B14F-4D97-AF65-F5344CB8AC3E}">
        <p14:creationId xmlns:p14="http://schemas.microsoft.com/office/powerpoint/2010/main" val="80405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Sean</a:t>
            </a:r>
            <a:r>
              <a:rPr lang="en-GB" baseline="0" dirty="0"/>
              <a:t> Bruen and I work for Kith &amp; Kin Financial Wellbeing, I’m a Financial Advisor with nearly 20 years experience , Kith &amp; Kin Financial Wellbeing has been set up to provide Financial Information, knowledge and the Practical tools to help give the confidence to people to change their situation for the benefit to you and your family, people also are provided with free access to Financial Advice. Our aim is based on Prevention, if people have the knowledge around Financial Services it will stop them going to organisations for help after it’s too late, we use an example that if a workforce were all being diagnosed with a serious illness, you would try and treat the disease, but surely you would look into why the lifestyle of the staff to see why they are contracting the illness in the 1</a:t>
            </a:r>
            <a:r>
              <a:rPr lang="en-GB" baseline="30000" dirty="0"/>
              <a:t>st</a:t>
            </a:r>
            <a:r>
              <a:rPr lang="en-GB" baseline="0" dirty="0"/>
              <a:t> place…. </a:t>
            </a:r>
          </a:p>
          <a:p>
            <a:endParaRPr lang="en-GB" dirty="0"/>
          </a:p>
        </p:txBody>
      </p:sp>
      <p:sp>
        <p:nvSpPr>
          <p:cNvPr id="4" name="Slide Number Placeholder 3"/>
          <p:cNvSpPr>
            <a:spLocks noGrp="1"/>
          </p:cNvSpPr>
          <p:nvPr>
            <p:ph type="sldNum" sz="quarter" idx="10"/>
          </p:nvPr>
        </p:nvSpPr>
        <p:spPr/>
        <p:txBody>
          <a:bodyPr/>
          <a:lstStyle/>
          <a:p>
            <a:fld id="{75BFAB3D-43F2-442A-AA9F-28C211651809}" type="slidenum">
              <a:rPr lang="en-GB" smtClean="0"/>
              <a:pPr/>
              <a:t>1</a:t>
            </a:fld>
            <a:endParaRPr lang="en-GB" dirty="0"/>
          </a:p>
        </p:txBody>
      </p:sp>
    </p:spTree>
    <p:extLst>
      <p:ext uri="{BB962C8B-B14F-4D97-AF65-F5344CB8AC3E}">
        <p14:creationId xmlns:p14="http://schemas.microsoft.com/office/powerpoint/2010/main" val="198520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200" kern="1200" dirty="0">
                <a:solidFill>
                  <a:schemeClr val="tx1"/>
                </a:solidFill>
                <a:effectLst/>
                <a:latin typeface="Tahoma"/>
                <a:ea typeface="+mn-ea"/>
                <a:cs typeface="+mn-cs"/>
              </a:rPr>
              <a:t>Pensionable service – this is the number of years you’ve been a member of the scheme.</a:t>
            </a:r>
          </a:p>
          <a:p>
            <a:pPr marL="0" lvl="0" indent="0">
              <a:buFont typeface="+mj-lt"/>
              <a:buNone/>
            </a:pPr>
            <a:endParaRPr lang="en-GB" sz="1200" kern="1200" dirty="0">
              <a:solidFill>
                <a:schemeClr val="tx1"/>
              </a:solidFill>
              <a:effectLst/>
              <a:latin typeface="Tahoma"/>
              <a:ea typeface="+mn-ea"/>
              <a:cs typeface="+mn-cs"/>
            </a:endParaRPr>
          </a:p>
          <a:p>
            <a:pPr marL="0" lvl="0" indent="0">
              <a:buFont typeface="+mj-lt"/>
              <a:buNone/>
            </a:pPr>
            <a:r>
              <a:rPr lang="en-GB" sz="1200" kern="1200" dirty="0">
                <a:solidFill>
                  <a:schemeClr val="tx1"/>
                </a:solidFill>
                <a:effectLst/>
                <a:latin typeface="Tahoma"/>
                <a:ea typeface="+mn-ea"/>
                <a:cs typeface="+mn-cs"/>
              </a:rPr>
              <a:t>Pensionable earnings – this could be your salary at retirement ‘final salary’ or salary averaged during your working life; ‘career average’, or other formula.</a:t>
            </a:r>
          </a:p>
          <a:p>
            <a:pPr marL="0" lvl="0" indent="0">
              <a:buFont typeface="+mj-lt"/>
              <a:buNone/>
            </a:pPr>
            <a:endParaRPr lang="en-GB" sz="1200" kern="1200" dirty="0">
              <a:solidFill>
                <a:schemeClr val="tx1"/>
              </a:solidFill>
              <a:effectLst/>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Tahoma"/>
                <a:ea typeface="+mn-ea"/>
                <a:cs typeface="+mn-cs"/>
              </a:rPr>
              <a:t>Accrual rate – is the proportion of your pensionable earnings you’ll get as a pension for each year in the scheme (e.g., 1/60</a:t>
            </a:r>
            <a:r>
              <a:rPr lang="en-GB" sz="1200" kern="1200" baseline="30000" dirty="0">
                <a:solidFill>
                  <a:schemeClr val="tx1"/>
                </a:solidFill>
                <a:effectLst/>
                <a:latin typeface="Tahoma"/>
                <a:ea typeface="+mn-ea"/>
                <a:cs typeface="+mn-cs"/>
              </a:rPr>
              <a:t>th</a:t>
            </a:r>
            <a:r>
              <a:rPr lang="en-GB" sz="1200" kern="1200" dirty="0">
                <a:solidFill>
                  <a:schemeClr val="tx1"/>
                </a:solidFill>
                <a:effectLst/>
                <a:latin typeface="Tahoma"/>
                <a:ea typeface="+mn-ea"/>
                <a:cs typeface="+mn-cs"/>
              </a:rPr>
              <a:t> or 1/80</a:t>
            </a:r>
            <a:r>
              <a:rPr lang="en-GB" sz="1200" kern="1200" baseline="30000" dirty="0">
                <a:solidFill>
                  <a:schemeClr val="tx1"/>
                </a:solidFill>
                <a:effectLst/>
                <a:latin typeface="Tahoma"/>
                <a:ea typeface="+mn-ea"/>
                <a:cs typeface="+mn-cs"/>
              </a:rPr>
              <a:t>th</a:t>
            </a:r>
            <a:r>
              <a:rPr lang="en-GB" sz="1200" kern="1200" dirty="0">
                <a:solidFill>
                  <a:schemeClr val="tx1"/>
                </a:solidFill>
                <a:effectLst/>
                <a:latin typeface="Tahoma"/>
                <a:ea typeface="+mn-ea"/>
                <a:cs typeface="+mn-cs"/>
              </a:rPr>
              <a:t>). Here we’re using</a:t>
            </a:r>
            <a:r>
              <a:rPr lang="en-GB" sz="1200" kern="1200" baseline="0" dirty="0">
                <a:solidFill>
                  <a:schemeClr val="tx1"/>
                </a:solidFill>
                <a:effectLst/>
                <a:latin typeface="Tahoma"/>
                <a:ea typeface="+mn-ea"/>
                <a:cs typeface="+mn-cs"/>
              </a:rPr>
              <a:t> 1/60</a:t>
            </a:r>
            <a:r>
              <a:rPr lang="en-GB" sz="1200" kern="1200" baseline="30000" dirty="0">
                <a:solidFill>
                  <a:schemeClr val="tx1"/>
                </a:solidFill>
                <a:effectLst/>
                <a:latin typeface="Tahoma"/>
                <a:ea typeface="+mn-ea"/>
                <a:cs typeface="+mn-cs"/>
              </a:rPr>
              <a:t>th</a:t>
            </a:r>
            <a:r>
              <a:rPr lang="en-GB" sz="1200" kern="1200" baseline="0" dirty="0">
                <a:solidFill>
                  <a:schemeClr val="tx1"/>
                </a:solidFill>
                <a:effectLst/>
                <a:latin typeface="Tahoma"/>
                <a:ea typeface="+mn-ea"/>
                <a:cs typeface="+mn-cs"/>
              </a:rPr>
              <a:t> - </a:t>
            </a:r>
            <a:r>
              <a:rPr lang="en-GB" sz="1200" kern="1200" dirty="0">
                <a:solidFill>
                  <a:schemeClr val="tx1"/>
                </a:solidFill>
                <a:effectLst/>
                <a:latin typeface="+mn-lt"/>
                <a:ea typeface="+mn-ea"/>
                <a:cs typeface="+mn-cs"/>
              </a:rPr>
              <a:t>this is just a generic example and not specifically relating to any scheme</a:t>
            </a:r>
            <a:r>
              <a:rPr lang="en-GB" sz="1200" kern="1200" dirty="0">
                <a:solidFill>
                  <a:schemeClr val="tx1"/>
                </a:solidFill>
                <a:effectLst/>
                <a:latin typeface="Tahoma"/>
                <a:ea typeface="+mn-ea"/>
                <a:cs typeface="+mn-cs"/>
              </a:rPr>
              <a:t>.</a:t>
            </a:r>
            <a:r>
              <a:rPr lang="en-GB" sz="1200" kern="1200" baseline="0" dirty="0">
                <a:solidFill>
                  <a:schemeClr val="tx1"/>
                </a:solidFill>
                <a:effectLst/>
                <a:latin typeface="Tahoma"/>
                <a:ea typeface="+mn-ea"/>
                <a:cs typeface="+mn-cs"/>
              </a:rPr>
              <a:t> </a:t>
            </a:r>
            <a:endParaRPr lang="en-GB" sz="1200" kern="1200" dirty="0">
              <a:solidFill>
                <a:schemeClr val="tx1"/>
              </a:solidFill>
              <a:effectLst/>
              <a:latin typeface="Tahoma"/>
              <a:ea typeface="+mn-ea"/>
              <a:cs typeface="+mn-cs"/>
            </a:endParaRPr>
          </a:p>
          <a:p>
            <a:endParaRPr lang="en-GB" baseline="0" dirty="0"/>
          </a:p>
          <a:p>
            <a:r>
              <a:rPr lang="en-GB" b="1" i="1" u="sng" dirty="0"/>
              <a:t>Defined Benefit schemes are protected by the Pension Protection</a:t>
            </a:r>
            <a:r>
              <a:rPr lang="en-GB" b="1" i="1" u="sng" baseline="0" dirty="0"/>
              <a:t> Fund.  This pays compensation to the scheme members if the employer becomes insolvent and the scheme doesn’t have enough funds to pay their liabilities.  The compensation might not be the full amount and the level of protection depends on whether you’re 1) already drawing benefits, 2) a deferred member who has left the scheme but has built up an entitlement.</a:t>
            </a:r>
          </a:p>
          <a:p>
            <a:endParaRPr lang="en-GB" b="1" i="1" u="sng" baseline="0" dirty="0"/>
          </a:p>
          <a:p>
            <a:endParaRPr lang="en-GB" dirty="0"/>
          </a:p>
        </p:txBody>
      </p:sp>
      <p:sp>
        <p:nvSpPr>
          <p:cNvPr id="4" name="Slide Number Placeholder 3"/>
          <p:cNvSpPr>
            <a:spLocks noGrp="1"/>
          </p:cNvSpPr>
          <p:nvPr>
            <p:ph type="sldNum" sz="quarter" idx="5"/>
          </p:nvPr>
        </p:nvSpPr>
        <p:spPr/>
        <p:txBody>
          <a:bodyPr/>
          <a:lstStyle/>
          <a:p>
            <a:fld id="{73A05C56-37C4-8B45-9F27-743B40087A96}" type="slidenum">
              <a:rPr lang="en-US" smtClean="0"/>
              <a:t>10</a:t>
            </a:fld>
            <a:endParaRPr lang="en-US"/>
          </a:p>
        </p:txBody>
      </p:sp>
    </p:spTree>
    <p:extLst>
      <p:ext uri="{BB962C8B-B14F-4D97-AF65-F5344CB8AC3E}">
        <p14:creationId xmlns:p14="http://schemas.microsoft.com/office/powerpoint/2010/main" val="3097340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Link – </a:t>
            </a:r>
            <a:r>
              <a:rPr lang="en-GB" sz="1200" b="1" kern="1200" dirty="0">
                <a:solidFill>
                  <a:schemeClr val="tx1"/>
                </a:solidFill>
                <a:effectLst/>
                <a:latin typeface="Tahoma"/>
                <a:ea typeface="+mn-ea"/>
                <a:cs typeface="+mn-cs"/>
              </a:rPr>
              <a:t>We’ve had a look at DB pensions.  Now let’s have a quick look at Defined Contribution pensions and the benefits available under these.</a:t>
            </a:r>
            <a:endParaRPr lang="en-GB" b="1" dirty="0"/>
          </a:p>
          <a:p>
            <a:pPr marR="0" algn="l" defTabSz="914400" rtl="0" eaLnBrk="1" fontAlgn="auto" latinLnBrk="0" hangingPunct="1">
              <a:lnSpc>
                <a:spcPct val="100000"/>
              </a:lnSpc>
              <a:spcBef>
                <a:spcPts val="0"/>
              </a:spcBef>
              <a:spcAft>
                <a:spcPts val="0"/>
              </a:spcAft>
              <a:buClrTx/>
              <a:buSzTx/>
              <a:tabLst/>
              <a:defRPr/>
            </a:pPr>
            <a:endParaRPr lang="en-GB" b="1" baseline="0" dirty="0"/>
          </a:p>
          <a:p>
            <a:r>
              <a:rPr lang="en-GB" b="1" baseline="0" dirty="0"/>
              <a:t>Help from the Government </a:t>
            </a:r>
            <a:r>
              <a:rPr lang="en-GB" b="0" baseline="0" dirty="0"/>
              <a:t>– as I mentioned before the Government will help you save. You can get tax relief on pension contributions, so the money you’d have paid to the Government as tax goes into your pension instead.  There’s limits on how much relief you can get. Even if you don’t pay tax you could still get tax relief added to your contributions up to £3,600. </a:t>
            </a:r>
            <a:r>
              <a:rPr lang="en-GB" sz="1200" b="0" i="0" u="none" strike="noStrike" kern="1200" baseline="0" dirty="0">
                <a:solidFill>
                  <a:schemeClr val="tx1"/>
                </a:solidFill>
                <a:latin typeface="Tahoma"/>
                <a:ea typeface="+mn-ea"/>
                <a:cs typeface="+mn-cs"/>
              </a:rPr>
              <a:t>Your tax relief could change depending on your circumstances and tax rules can also change in the future.</a:t>
            </a:r>
            <a:endParaRPr lang="en-GB" b="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baseline="0" dirty="0"/>
          </a:p>
          <a:p>
            <a:pPr marR="0" algn="l" defTabSz="914400" rtl="0" eaLnBrk="1" fontAlgn="auto" latinLnBrk="0" hangingPunct="1">
              <a:lnSpc>
                <a:spcPct val="100000"/>
              </a:lnSpc>
              <a:spcBef>
                <a:spcPts val="0"/>
              </a:spcBef>
              <a:spcAft>
                <a:spcPts val="0"/>
              </a:spcAft>
              <a:buClrTx/>
              <a:buSzTx/>
              <a:tabLst/>
              <a:defRPr/>
            </a:pPr>
            <a:r>
              <a:rPr lang="en-GB" b="1" baseline="0" dirty="0"/>
              <a:t>Flexibility on the way in </a:t>
            </a:r>
            <a:r>
              <a:rPr lang="en-GB" b="0" baseline="0" dirty="0"/>
              <a:t>- You can decide how much you contribute. And you can change your contributions at any time.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baseline="0" dirty="0"/>
          </a:p>
          <a:p>
            <a:r>
              <a:rPr lang="en-GB" b="1" baseline="0" dirty="0"/>
              <a:t>Investment options to suit you </a:t>
            </a:r>
            <a:r>
              <a:rPr lang="en-GB" b="0" baseline="0" dirty="0"/>
              <a:t>– </a:t>
            </a:r>
            <a:r>
              <a:rPr lang="en-GB" sz="1200" b="0" i="0" u="none" strike="noStrike" kern="1200" baseline="0" dirty="0">
                <a:solidFill>
                  <a:schemeClr val="tx1"/>
                </a:solidFill>
                <a:latin typeface="Tahoma"/>
                <a:ea typeface="+mn-ea"/>
                <a:cs typeface="+mn-cs"/>
              </a:rPr>
              <a:t>There are different options for you to choose from when it comes to investing your pension contributions. It’s important that you </a:t>
            </a:r>
            <a:r>
              <a:rPr lang="en-GB" b="0" baseline="0" dirty="0"/>
              <a:t>regularly review your chosen option. For example, as you get older,  you may want to change to less risker funds as you’re closer to retirement.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baseline="0" dirty="0"/>
          </a:p>
          <a:p>
            <a:pPr marR="0" algn="l" defTabSz="914400" rtl="0" eaLnBrk="1" fontAlgn="auto" latinLnBrk="0" hangingPunct="1">
              <a:lnSpc>
                <a:spcPct val="100000"/>
              </a:lnSpc>
              <a:spcBef>
                <a:spcPts val="0"/>
              </a:spcBef>
              <a:spcAft>
                <a:spcPts val="0"/>
              </a:spcAft>
              <a:buClrTx/>
              <a:buSzTx/>
              <a:tabLst/>
              <a:defRPr/>
            </a:pPr>
            <a:r>
              <a:rPr lang="en-GB" b="1" baseline="0" dirty="0"/>
              <a:t>Flexibility on the way out </a:t>
            </a:r>
            <a:r>
              <a:rPr lang="en-GB" b="0" baseline="0" dirty="0"/>
              <a:t>– When you want to take your money from your pension pot, you have a number of options to choose from. </a:t>
            </a:r>
          </a:p>
          <a:p>
            <a:pPr marR="0" algn="l" defTabSz="914400" rtl="0" eaLnBrk="1" fontAlgn="auto" latinLnBrk="0" hangingPunct="1">
              <a:lnSpc>
                <a:spcPct val="100000"/>
              </a:lnSpc>
              <a:spcBef>
                <a:spcPts val="0"/>
              </a:spcBef>
              <a:spcAft>
                <a:spcPts val="0"/>
              </a:spcAft>
              <a:buClrTx/>
              <a:buSzTx/>
              <a:tabLst/>
              <a:defRPr/>
            </a:pPr>
            <a:endParaRPr lang="en-GB" b="0" baseline="0" dirty="0"/>
          </a:p>
          <a:p>
            <a:pPr marR="0" algn="l" defTabSz="914400" rtl="0" eaLnBrk="1" fontAlgn="auto" latinLnBrk="0" hangingPunct="1">
              <a:lnSpc>
                <a:spcPct val="100000"/>
              </a:lnSpc>
              <a:spcBef>
                <a:spcPts val="0"/>
              </a:spcBef>
              <a:spcAft>
                <a:spcPts val="0"/>
              </a:spcAft>
              <a:buClrTx/>
              <a:buSzTx/>
              <a:tabLst/>
              <a:defRPr/>
            </a:pPr>
            <a:r>
              <a:rPr lang="en-GB" b="1" baseline="0" dirty="0"/>
              <a:t>Link - Lets look at what you need to think about before you do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5"/>
          </p:nvPr>
        </p:nvSpPr>
        <p:spPr/>
        <p:txBody>
          <a:bodyPr/>
          <a:lstStyle/>
          <a:p>
            <a:fld id="{73A05C56-37C4-8B45-9F27-743B40087A96}" type="slidenum">
              <a:rPr lang="en-US" smtClean="0"/>
              <a:t>11</a:t>
            </a:fld>
            <a:endParaRPr lang="en-US"/>
          </a:p>
        </p:txBody>
      </p:sp>
    </p:spTree>
    <p:extLst>
      <p:ext uri="{BB962C8B-B14F-4D97-AF65-F5344CB8AC3E}">
        <p14:creationId xmlns:p14="http://schemas.microsoft.com/office/powerpoint/2010/main" val="330598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So before you make any final decisions about how you want to take your money, here’s a few things to think about: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How long you’ll need your money to last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We mentioned earlier how people are generally living longer. So you’ll need to plan carefully to make sure you have enough to live on for the rest of your life.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What your living costs might be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Remember I showed you before what today’s money would be worth in 25 years time? Well it’s worth remembering that inflation has been low for some years – which means the prices of everyday things like food, petrol and energy haven’t gone up that quickly. But if they go up over time, your money won’t stretch as far as it does now.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How long you want to keep working</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If you’re happy to keep working, you could leave your money in your pension pot until you need it. Or you could reduce your hours and dip into your pot to make up the difference.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How much tax you might pay</a:t>
            </a:r>
          </a:p>
          <a:p>
            <a:r>
              <a:rPr lang="en-GB" b="0" baseline="0" dirty="0"/>
              <a:t>You can usually get the first 25% of you pot tax-free. But if you take out more, </a:t>
            </a:r>
            <a:r>
              <a:rPr lang="en-GB" sz="1200" b="0" i="0" u="none" strike="noStrike" kern="1200" baseline="0" dirty="0">
                <a:solidFill>
                  <a:schemeClr val="tx1"/>
                </a:solidFill>
                <a:latin typeface="Tahoma"/>
                <a:ea typeface="+mn-ea"/>
                <a:cs typeface="+mn-cs"/>
              </a:rPr>
              <a:t>you might need to pay tax depending on your circumstances and the options you choose.</a:t>
            </a:r>
            <a:r>
              <a:rPr lang="en-GB" b="0" baseline="0" dirty="0"/>
              <a:t> And if you’re getting an income from somewhere else this could push you into a higher tax bracket. </a:t>
            </a:r>
            <a:r>
              <a:rPr lang="en-GB" sz="1200" b="0" i="0" u="none" strike="noStrike" kern="1200" baseline="0" dirty="0">
                <a:solidFill>
                  <a:schemeClr val="tx1"/>
                </a:solidFill>
                <a:latin typeface="Tahoma"/>
                <a:ea typeface="+mn-ea"/>
                <a:cs typeface="+mn-cs"/>
              </a:rPr>
              <a:t>Tax rules can also change in the future.</a:t>
            </a: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How much you want to leave behind</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You may want to leave either an income or a lump sum to your loved ones when you die.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How health and/or lifestyle could affect what you get</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If you and/or your partner have certain health or lifestyle conditions, this could increase the income you get from one of the options. Also with a terminal illness where live expectancy is less than a year, there may be the option to take the pension pot entirely tax-free.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Link – so now lets look at your options in more details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5"/>
          </p:nvPr>
        </p:nvSpPr>
        <p:spPr/>
        <p:txBody>
          <a:bodyPr/>
          <a:lstStyle/>
          <a:p>
            <a:fld id="{73A05C56-37C4-8B45-9F27-743B40087A96}" type="slidenum">
              <a:rPr lang="en-US" smtClean="0"/>
              <a:t>12</a:t>
            </a:fld>
            <a:endParaRPr lang="en-US"/>
          </a:p>
        </p:txBody>
      </p:sp>
    </p:spTree>
    <p:extLst>
      <p:ext uri="{BB962C8B-B14F-4D97-AF65-F5344CB8AC3E}">
        <p14:creationId xmlns:p14="http://schemas.microsoft.com/office/powerpoint/2010/main" val="207225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a:latin typeface="Tahoma" panose="020B0604030504040204" pitchFamily="34" charset="0"/>
                <a:ea typeface="Tahoma" panose="020B0604030504040204" pitchFamily="34" charset="0"/>
                <a:cs typeface="Tahoma" panose="020B0604030504040204" pitchFamily="34" charset="0"/>
              </a:rPr>
              <a:t>Link - these options are currently available from age 55:</a:t>
            </a:r>
            <a:endParaRPr lang="en-GB"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lvl="0"/>
            <a:endParaRPr lang="en-GB"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lvl="0"/>
            <a:r>
              <a:rPr lang="en-GB"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Cash in your</a:t>
            </a:r>
            <a:r>
              <a:rPr lang="en-GB" sz="1200" b="1"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pension all at once </a:t>
            </a:r>
            <a:r>
              <a:rPr lang="en-GB" sz="12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you can take your whole pension in one go, as a lump sum. Normally the first 25% is tax-free, but on the remainder, you could pay 20%, 40% or even 45% in income tax, if it pushes you into a higher tax bracket (especially if you’re still earning). Please remember if you are taking cash you will need to give consideration to how you would fund your retirement.</a:t>
            </a:r>
            <a:endParaRPr lang="en-GB"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lvl="0"/>
            <a:endParaRPr lang="en-GB"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lvl="0"/>
            <a:r>
              <a:rPr lang="en-GB"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Get a guaranteed income for life (also known as an annuity) </a:t>
            </a:r>
            <a:r>
              <a:rPr lang="en-GB"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You can use your pension</a:t>
            </a:r>
            <a:r>
              <a:rPr lang="en-GB" sz="12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pot to buy an income for life. It pays you an income (a bit like a salary) and is guaranteed for life. These payments may also be subject to income tax. And in most cases you can take 25% of the money you move tax-free. You need to do this at the start and you need to take the rest as an income. When you die, only if you’ve chosen a joint life option or guarantee period, you can pass on the regular payments to a loved one, but you can’t normally leave a lump sum to them. If you or your loved one have, or have had certain health or lifestyle conditions, with this option you could get a higher income payment. </a:t>
            </a:r>
          </a:p>
          <a:p>
            <a:pPr lvl="0"/>
            <a:endParaRPr lang="en-GB" sz="12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Flexible cash or income</a:t>
            </a:r>
            <a:r>
              <a:rPr lang="en-GB" sz="1200" b="1"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GB"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(also know as drawdown) </a:t>
            </a:r>
            <a:r>
              <a:rPr lang="en-GB"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In most cases you can take</a:t>
            </a:r>
            <a:r>
              <a:rPr lang="en-GB" sz="12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up to 25% of the money you move tax-free. You’ll need to do this at the start. You can then dip into the rest as and when you like. You can also set up a regular income with this option. Like the others, any money you take after the first 25% may be subject to income tax. To help minimise the tax you pay, you can take the rest of the money whenever you like, for example over a number of different tax years. This spreads it out, and if you do it this way it could help keep you in a lower tax bracket. Any money you don’t take you can invest in whichever fund/s you choose, giving your money the chance to grow. But as with many investments it can go down as well as up </a:t>
            </a:r>
            <a:r>
              <a:rPr lang="en-GB" sz="1200" b="0" i="0" u="none" strike="noStrike" kern="1200" baseline="0" dirty="0">
                <a:solidFill>
                  <a:schemeClr val="tx1"/>
                </a:solidFill>
                <a:latin typeface="Tahoma"/>
                <a:ea typeface="+mn-ea"/>
                <a:cs typeface="+mn-cs"/>
              </a:rPr>
              <a:t>so you might not get back the amount you put in.</a:t>
            </a:r>
            <a:r>
              <a:rPr lang="en-GB" sz="1200" b="0" i="0" u="none" strike="noStrike"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GB" sz="12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when you die, anything left over goes to whoever you’ve nominated to receive it. </a:t>
            </a:r>
          </a:p>
          <a:p>
            <a:pPr lvl="0"/>
            <a:endParaRPr lang="en-GB" sz="12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lvl="0"/>
            <a:r>
              <a:rPr lang="en-GB" sz="12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You could also do nothing and leave your money invested to continue growing or take a combination of these options.</a:t>
            </a:r>
          </a:p>
          <a:p>
            <a:pPr lvl="0"/>
            <a:endParaRPr lang="en-GB"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defRPr/>
            </a:pPr>
            <a:r>
              <a:rPr lang="en-GB"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Link – to bring these</a:t>
            </a:r>
            <a:r>
              <a:rPr lang="en-GB" sz="1200" b="1"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options to life let’s </a:t>
            </a:r>
            <a:r>
              <a:rPr lang="en-GB" b="1" dirty="0">
                <a:ea typeface="ＭＳ Ｐゴシック" pitchFamily="34" charset="-128"/>
              </a:rPr>
              <a:t>look at 3 people, who all got the same pension pot but each had different ideas about how to take</a:t>
            </a:r>
            <a:r>
              <a:rPr lang="en-GB" b="1" baseline="0" dirty="0">
                <a:ea typeface="ＭＳ Ｐゴシック" pitchFamily="34" charset="-128"/>
              </a:rPr>
              <a:t> it </a:t>
            </a:r>
            <a:endParaRPr lang="en-GB" b="1" dirty="0">
              <a:ea typeface="ＭＳ Ｐゴシック" pitchFamily="34" charset="-128"/>
            </a:endParaRPr>
          </a:p>
          <a:p>
            <a:pPr>
              <a:defRPr/>
            </a:pPr>
            <a:endParaRPr lang="en-GB" b="1" dirty="0">
              <a:ea typeface="ＭＳ Ｐゴシック" pitchFamily="34" charset="-128"/>
            </a:endParaRPr>
          </a:p>
          <a:p>
            <a:pPr marL="0" indent="0">
              <a:buFont typeface="Arial" panose="020B0604020202020204" pitchFamily="34" charset="0"/>
              <a:buNone/>
            </a:pPr>
            <a:endParaRPr lang="en-GB" sz="1200" kern="1200" dirty="0">
              <a:solidFill>
                <a:schemeClr val="tx1"/>
              </a:solidFill>
              <a:effectLst/>
              <a:latin typeface="Trebuchet MS"/>
              <a:ea typeface="+mn-ea"/>
              <a:cs typeface="+mn-cs"/>
            </a:endParaRPr>
          </a:p>
          <a:p>
            <a:endParaRPr lang="en-GB" dirty="0"/>
          </a:p>
          <a:p>
            <a:pPr marL="0" indent="0">
              <a:buFont typeface="Arial" panose="020B0604020202020204" pitchFamily="34" charset="0"/>
              <a:buNone/>
            </a:pPr>
            <a:endParaRPr lang="en-GB" sz="1200" kern="1200" dirty="0">
              <a:solidFill>
                <a:schemeClr val="tx1"/>
              </a:solidFill>
              <a:effectLst/>
              <a:latin typeface="Tahoma Normal" charset="0"/>
              <a:ea typeface="+mn-ea"/>
              <a:cs typeface="+mn-cs"/>
            </a:endParaRPr>
          </a:p>
        </p:txBody>
      </p:sp>
      <p:sp>
        <p:nvSpPr>
          <p:cNvPr id="4" name="Slide Number Placeholder 3"/>
          <p:cNvSpPr>
            <a:spLocks noGrp="1"/>
          </p:cNvSpPr>
          <p:nvPr>
            <p:ph type="sldNum" sz="quarter" idx="5"/>
          </p:nvPr>
        </p:nvSpPr>
        <p:spPr/>
        <p:txBody>
          <a:bodyPr/>
          <a:lstStyle/>
          <a:p>
            <a:fld id="{73A05C56-37C4-8B45-9F27-743B40087A96}" type="slidenum">
              <a:rPr lang="en-US" smtClean="0"/>
              <a:t>13</a:t>
            </a:fld>
            <a:endParaRPr lang="en-US"/>
          </a:p>
        </p:txBody>
      </p:sp>
    </p:spTree>
    <p:extLst>
      <p:ext uri="{BB962C8B-B14F-4D97-AF65-F5344CB8AC3E}">
        <p14:creationId xmlns:p14="http://schemas.microsoft.com/office/powerpoint/2010/main" val="156324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They’ve all got the same amount in their pension pot - £40,000</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They all want to take their 25% (£10,000) tax-free in cash, right away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But they each have different ideas about what to do next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bg1"/>
              </a:solidFill>
            </a:endParaRPr>
          </a:p>
          <a:p>
            <a:r>
              <a:rPr lang="en-GB" sz="1200" dirty="0"/>
              <a:t>These aren’t real life examples or recommendations</a:t>
            </a:r>
            <a:r>
              <a:rPr lang="en-GB" sz="1200" b="0" baseline="0" dirty="0">
                <a:solidFill>
                  <a:schemeClr val="bg1"/>
                </a:solidFill>
              </a:rPr>
              <a:t>. </a:t>
            </a:r>
            <a:r>
              <a:rPr lang="en-GB" sz="1200" b="0" i="0" u="none" strike="noStrike" kern="1200" baseline="0" dirty="0">
                <a:solidFill>
                  <a:schemeClr val="tx1"/>
                </a:solidFill>
                <a:latin typeface="Tahoma"/>
                <a:ea typeface="+mn-ea"/>
                <a:cs typeface="+mn-cs"/>
              </a:rPr>
              <a:t>You might need to pay tax depending on your circumstances and the options you choose. Tax rules can also change in the future. </a:t>
            </a:r>
            <a:r>
              <a:rPr lang="en-GB" sz="1200" b="0" baseline="0" dirty="0">
                <a:solidFill>
                  <a:schemeClr val="bg1"/>
                </a:solidFill>
              </a:rPr>
              <a:t>Also not all these options may be available with your current plan. You may need to transfer to another product or provider. </a:t>
            </a:r>
            <a:endParaRPr lang="en-GB" sz="1200" b="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Link – so lets see how</a:t>
            </a:r>
            <a:r>
              <a:rPr lang="en-GB" sz="1200" b="1" baseline="0" dirty="0">
                <a:solidFill>
                  <a:schemeClr val="bg1"/>
                </a:solidFill>
              </a:rPr>
              <a:t> they used their pension pot</a:t>
            </a:r>
            <a:endParaRPr lang="en-GB" b="1"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chemeClr val="bg1"/>
                </a:solidFill>
              </a:rPr>
              <a:t>pension pot</a:t>
            </a:r>
            <a:endParaRPr lang="en-GB" b="1" dirty="0">
              <a:ea typeface="ＭＳ Ｐゴシック" pitchFamily="34" charset="-128"/>
            </a:endParaRPr>
          </a:p>
        </p:txBody>
      </p:sp>
      <p:sp>
        <p:nvSpPr>
          <p:cNvPr id="4" name="Slide Number Placeholder 3"/>
          <p:cNvSpPr>
            <a:spLocks noGrp="1"/>
          </p:cNvSpPr>
          <p:nvPr>
            <p:ph type="sldNum" sz="quarter" idx="5"/>
          </p:nvPr>
        </p:nvSpPr>
        <p:spPr/>
        <p:txBody>
          <a:bodyPr/>
          <a:lstStyle/>
          <a:p>
            <a:fld id="{73A05C56-37C4-8B45-9F27-743B40087A96}" type="slidenum">
              <a:rPr lang="en-US" smtClean="0"/>
              <a:t>14</a:t>
            </a:fld>
            <a:endParaRPr lang="en-US"/>
          </a:p>
        </p:txBody>
      </p:sp>
    </p:spTree>
    <p:extLst>
      <p:ext uri="{BB962C8B-B14F-4D97-AF65-F5344CB8AC3E}">
        <p14:creationId xmlns:p14="http://schemas.microsoft.com/office/powerpoint/2010/main" val="346344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Scott</a:t>
            </a:r>
            <a:r>
              <a:rPr lang="en-GB" sz="1200" baseline="0" dirty="0">
                <a:solidFill>
                  <a:schemeClr val="bg1"/>
                </a:solidFill>
              </a:rPr>
              <a:t> has decided to cash in all his pension at once.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He needs</a:t>
            </a:r>
            <a:r>
              <a:rPr lang="en-GB" sz="1200" dirty="0">
                <a:solidFill>
                  <a:schemeClr val="bg1"/>
                </a:solidFill>
              </a:rPr>
              <a:t> a new car, so will use the £10,000 tax-free cash to pay for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He has another pension to fund his retirement,</a:t>
            </a:r>
            <a:r>
              <a:rPr lang="en-GB" sz="1200" baseline="0" dirty="0">
                <a:solidFill>
                  <a:schemeClr val="bg1"/>
                </a:solidFill>
              </a:rPr>
              <a:t> so he wants to spend the remainder straight away on </a:t>
            </a:r>
            <a:r>
              <a:rPr lang="en-GB" sz="1200" dirty="0">
                <a:solidFill>
                  <a:schemeClr val="bg1"/>
                </a:solidFill>
              </a:rPr>
              <a:t>urgent</a:t>
            </a:r>
            <a:r>
              <a:rPr lang="en-GB" sz="1200" baseline="0" dirty="0">
                <a:solidFill>
                  <a:schemeClr val="bg1"/>
                </a:solidFill>
              </a:rPr>
              <a:t> house repairs.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Because he’s taking it all in one go, he has to pay income tax on it. As he is a higher rate tax payer he has to pay £12,000 in tax which means he’ll only received £18,000 from the remaining £30,000.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In total Scott receives £28,000 from his £40,000 pot.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If he was in a lower tax bracket or not earning and didn’t have any other income the £30,000 could still be taxed as income, but at a lower rate.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ＭＳ Ｐゴシック" pitchFamily="34" charset="-128"/>
            </a:endParaRPr>
          </a:p>
        </p:txBody>
      </p:sp>
      <p:sp>
        <p:nvSpPr>
          <p:cNvPr id="4" name="Slide Number Placeholder 3"/>
          <p:cNvSpPr>
            <a:spLocks noGrp="1"/>
          </p:cNvSpPr>
          <p:nvPr>
            <p:ph type="sldNum" sz="quarter" idx="5"/>
          </p:nvPr>
        </p:nvSpPr>
        <p:spPr/>
        <p:txBody>
          <a:bodyPr/>
          <a:lstStyle/>
          <a:p>
            <a:fld id="{73A05C56-37C4-8B45-9F27-743B40087A96}" type="slidenum">
              <a:rPr lang="en-US" smtClean="0"/>
              <a:t>15</a:t>
            </a:fld>
            <a:endParaRPr lang="en-US"/>
          </a:p>
        </p:txBody>
      </p:sp>
    </p:spTree>
    <p:extLst>
      <p:ext uri="{BB962C8B-B14F-4D97-AF65-F5344CB8AC3E}">
        <p14:creationId xmlns:p14="http://schemas.microsoft.com/office/powerpoint/2010/main" val="206873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Simon is going to be 60 soon and wants to celebrate his birthday with a holiday to Italy. So he is going to use some of his £10,000 tax-free cash to do that. </a:t>
            </a:r>
          </a:p>
          <a:p>
            <a:pPr marL="0" marR="0" indent="0" algn="l" defTabSz="914400" rtl="0" eaLnBrk="1" fontAlgn="auto" latinLnBrk="0" hangingPunct="1">
              <a:lnSpc>
                <a:spcPct val="100000"/>
              </a:lnSpc>
              <a:spcBef>
                <a:spcPts val="0"/>
              </a:spcBef>
              <a:spcAft>
                <a:spcPts val="0"/>
              </a:spcAft>
              <a:buClrTx/>
              <a:buSzTx/>
              <a:buFontTx/>
              <a:buNone/>
              <a:tabLst/>
              <a:defRPr/>
            </a:pPr>
            <a:br>
              <a:rPr lang="en-GB" sz="1200" baseline="0" dirty="0">
                <a:solidFill>
                  <a:schemeClr val="bg1"/>
                </a:solidFill>
              </a:rPr>
            </a:br>
            <a:r>
              <a:rPr lang="en-GB" sz="1200" baseline="0" dirty="0">
                <a:solidFill>
                  <a:schemeClr val="bg1"/>
                </a:solidFill>
              </a:rPr>
              <a:t>He has no children or close family, so isn’t worried about leaving any pension as a lump sum. But </a:t>
            </a:r>
            <a:r>
              <a:rPr lang="en-GB" sz="1200" dirty="0">
                <a:solidFill>
                  <a:schemeClr val="bg1"/>
                </a:solidFill>
              </a:rPr>
              <a:t>he is worried about making his pension last his whole life,</a:t>
            </a:r>
            <a:r>
              <a:rPr lang="en-GB" sz="1200" baseline="0" dirty="0">
                <a:solidFill>
                  <a:schemeClr val="bg1"/>
                </a:solidFill>
              </a:rPr>
              <a:t> as </a:t>
            </a:r>
            <a:r>
              <a:rPr lang="en-GB" sz="1200" dirty="0">
                <a:solidFill>
                  <a:schemeClr val="bg1"/>
                </a:solidFill>
              </a:rPr>
              <a:t>his father lived to the age of 90.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He’s decided to use the remaining £30,000 to buy a guaranteed income for life. Because he’s chosen this option he has to take his tax-free cash at the same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ＭＳ Ｐゴシック" pitchFamily="34" charset="-128"/>
              </a:rPr>
              <a:t>We’ve</a:t>
            </a:r>
            <a:r>
              <a:rPr lang="en-GB" baseline="0" dirty="0">
                <a:ea typeface="ＭＳ Ｐゴシック" pitchFamily="34" charset="-128"/>
              </a:rPr>
              <a:t> assumed Simon has no health or lifestyle conditions, he’s decided not to leave the money to a loved one, and he wants to receive the same amount every month. </a:t>
            </a: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So he’ll receive £100 a month until he dies – even if he lives to 120! But his monthly payments may be taxed as income and when he dies the payments will stop.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a typeface="ＭＳ Ｐゴシック" pitchFamily="34" charset="-128"/>
            </a:endParaRPr>
          </a:p>
        </p:txBody>
      </p:sp>
      <p:sp>
        <p:nvSpPr>
          <p:cNvPr id="4" name="Slide Number Placeholder 3"/>
          <p:cNvSpPr>
            <a:spLocks noGrp="1"/>
          </p:cNvSpPr>
          <p:nvPr>
            <p:ph type="sldNum" sz="quarter" idx="5"/>
          </p:nvPr>
        </p:nvSpPr>
        <p:spPr/>
        <p:txBody>
          <a:bodyPr/>
          <a:lstStyle/>
          <a:p>
            <a:fld id="{73A05C56-37C4-8B45-9F27-743B40087A96}" type="slidenum">
              <a:rPr lang="en-US" smtClean="0"/>
              <a:t>16</a:t>
            </a:fld>
            <a:endParaRPr lang="en-US"/>
          </a:p>
        </p:txBody>
      </p:sp>
    </p:spTree>
    <p:extLst>
      <p:ext uri="{BB962C8B-B14F-4D97-AF65-F5344CB8AC3E}">
        <p14:creationId xmlns:p14="http://schemas.microsoft.com/office/powerpoint/2010/main" val="1642812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Sally’s daughter is getting married and she would like to give her some money towards her wedding. So her £10,000 tax-free cash will come in handy for that.</a:t>
            </a:r>
          </a:p>
          <a:p>
            <a:pPr marL="0" marR="0" indent="0" algn="l" defTabSz="914400" rtl="0" eaLnBrk="1" fontAlgn="auto" latinLnBrk="0" hangingPunct="1">
              <a:lnSpc>
                <a:spcPct val="100000"/>
              </a:lnSpc>
              <a:spcBef>
                <a:spcPts val="0"/>
              </a:spcBef>
              <a:spcAft>
                <a:spcPts val="0"/>
              </a:spcAft>
              <a:buClrTx/>
              <a:buSzTx/>
              <a:buFontTx/>
              <a:buNone/>
              <a:tabLst/>
              <a:defRPr/>
            </a:pPr>
            <a:br>
              <a:rPr lang="en-GB" sz="1200" b="0" baseline="0" dirty="0">
                <a:solidFill>
                  <a:schemeClr val="bg1"/>
                </a:solidFill>
                <a:ea typeface="ＭＳ Ｐゴシック" pitchFamily="34" charset="-128"/>
              </a:rPr>
            </a:br>
            <a:r>
              <a:rPr lang="en-GB" sz="1200" b="0" baseline="0" dirty="0">
                <a:solidFill>
                  <a:schemeClr val="bg1"/>
                </a:solidFill>
                <a:ea typeface="ＭＳ Ｐゴシック" pitchFamily="34" charset="-128"/>
              </a:rPr>
              <a:t>Because she doesn’t need anymore money than that at the moment, she’s decided to leave the rest invested in a Drawdown account.</a:t>
            </a:r>
          </a:p>
          <a:p>
            <a:pPr marL="0" marR="0" indent="0" algn="l" defTabSz="914400" rtl="0" eaLnBrk="1" fontAlgn="auto" latinLnBrk="0" hangingPunct="1">
              <a:lnSpc>
                <a:spcPct val="100000"/>
              </a:lnSpc>
              <a:spcBef>
                <a:spcPts val="0"/>
              </a:spcBef>
              <a:spcAft>
                <a:spcPts val="0"/>
              </a:spcAft>
              <a:buClrTx/>
              <a:buSzTx/>
              <a:buFontTx/>
              <a:buNone/>
              <a:tabLst/>
              <a:defRPr/>
            </a:pPr>
            <a:br>
              <a:rPr lang="en-GB" sz="1200" b="0" baseline="0" dirty="0">
                <a:solidFill>
                  <a:schemeClr val="bg1"/>
                </a:solidFill>
                <a:ea typeface="ＭＳ Ｐゴシック" pitchFamily="34" charset="-128"/>
              </a:rPr>
            </a:br>
            <a:r>
              <a:rPr lang="en-GB" sz="1200" b="0" baseline="0" dirty="0">
                <a:solidFill>
                  <a:schemeClr val="bg1"/>
                </a:solidFill>
                <a:ea typeface="ＭＳ Ｐゴシック" pitchFamily="34" charset="-128"/>
              </a:rPr>
              <a:t>This means she can dip into it every now and then, and use it for whatever she needs to. She can decide to take what’s left in regular payments or even use it to buy a guaranteed income for life is she wants. </a:t>
            </a:r>
            <a:endParaRPr lang="en-US" b="0" baseline="0"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ndParaRPr>
          </a:p>
          <a:p>
            <a:r>
              <a:rPr lang="en-GB" sz="1200" baseline="0" dirty="0">
                <a:solidFill>
                  <a:schemeClr val="bg1"/>
                </a:solidFill>
                <a:ea typeface="ＭＳ Ｐゴシック" pitchFamily="34" charset="-128"/>
              </a:rPr>
              <a:t>As her money is still invested it </a:t>
            </a:r>
            <a:r>
              <a:rPr lang="en-GB" sz="1200" b="0" i="0" u="none" strike="noStrike" kern="1200" baseline="0" dirty="0">
                <a:solidFill>
                  <a:schemeClr val="tx1"/>
                </a:solidFill>
                <a:latin typeface="Tahoma"/>
                <a:ea typeface="+mn-ea"/>
                <a:cs typeface="+mn-cs"/>
              </a:rPr>
              <a:t>can go down as well as up </a:t>
            </a:r>
            <a:r>
              <a:rPr lang="en-GB" sz="1200" baseline="0" dirty="0">
                <a:solidFill>
                  <a:schemeClr val="bg1"/>
                </a:solidFill>
                <a:ea typeface="ＭＳ Ｐゴシック" pitchFamily="34" charset="-128"/>
              </a:rPr>
              <a:t>so she might get back less than £30,000.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ea typeface="ＭＳ Ｐゴシック" pitchFamily="34" charset="-128"/>
              </a:rPr>
              <a:t>And any payments from the £30,000 will be subject to tax. The rate of tax she pays will depend on when and how she takes it, and how much she takes.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ea typeface="ＭＳ Ｐゴシック" pitchFamily="34" charset="-128"/>
              </a:rPr>
              <a:t>On her death, anything money left in her Drawdown account can be passed onto her loved ones. We’ll look at this in more detail in the Giving section.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bg1"/>
              </a:solidFill>
              <a:ea typeface="ＭＳ Ｐゴシック" pitchFamily="34" charset="-128"/>
            </a:endParaRPr>
          </a:p>
        </p:txBody>
      </p:sp>
      <p:sp>
        <p:nvSpPr>
          <p:cNvPr id="4" name="Slide Number Placeholder 3"/>
          <p:cNvSpPr>
            <a:spLocks noGrp="1"/>
          </p:cNvSpPr>
          <p:nvPr>
            <p:ph type="sldNum" sz="quarter" idx="5"/>
          </p:nvPr>
        </p:nvSpPr>
        <p:spPr/>
        <p:txBody>
          <a:bodyPr/>
          <a:lstStyle/>
          <a:p>
            <a:fld id="{73A05C56-37C4-8B45-9F27-743B40087A96}" type="slidenum">
              <a:rPr lang="en-US" smtClean="0"/>
              <a:t>17</a:t>
            </a:fld>
            <a:endParaRPr lang="en-US"/>
          </a:p>
        </p:txBody>
      </p:sp>
    </p:spTree>
    <p:extLst>
      <p:ext uri="{BB962C8B-B14F-4D97-AF65-F5344CB8AC3E}">
        <p14:creationId xmlns:p14="http://schemas.microsoft.com/office/powerpoint/2010/main" val="3669999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 typeface="Arial" panose="020B0604020202020204" pitchFamily="34" charset="0"/>
              <a:buNone/>
            </a:pPr>
            <a:r>
              <a:rPr lang="en-GB" altLang="en-US" b="0" baseline="0" dirty="0"/>
              <a:t>So just to summarise, they all had the same pension pot size, received the same tax free cash amount of £10,000 but:</a:t>
            </a:r>
          </a:p>
          <a:p>
            <a:pPr marL="0" indent="0" eaLnBrk="1" hangingPunct="1">
              <a:spcBef>
                <a:spcPct val="0"/>
              </a:spcBef>
              <a:buFont typeface="Arial" panose="020B0604020202020204" pitchFamily="34" charset="0"/>
              <a:buNone/>
            </a:pPr>
            <a:endParaRPr lang="en-GB" altLang="en-US" b="0" baseline="0" dirty="0"/>
          </a:p>
          <a:p>
            <a:pPr marL="171450" indent="-171450" eaLnBrk="1" hangingPunct="1">
              <a:spcBef>
                <a:spcPct val="0"/>
              </a:spcBef>
              <a:buFont typeface="Arial" panose="020B0604020202020204" pitchFamily="34" charset="0"/>
              <a:buChar char="•"/>
            </a:pPr>
            <a:r>
              <a:rPr lang="en-GB" altLang="en-US" b="0" baseline="0" dirty="0"/>
              <a:t>Scott took all his cash at once and ended up with £18,000 in cash and paid £12,000 in tax</a:t>
            </a:r>
          </a:p>
          <a:p>
            <a:pPr marL="171450" indent="-171450" eaLnBrk="1" hangingPunct="1">
              <a:spcBef>
                <a:spcPct val="0"/>
              </a:spcBef>
              <a:buFont typeface="Arial" panose="020B0604020202020204" pitchFamily="34" charset="0"/>
              <a:buChar char="•"/>
            </a:pPr>
            <a:r>
              <a:rPr lang="en-GB" altLang="en-US" b="0" baseline="0" dirty="0"/>
              <a:t>Simon, chose a guaranteed income for life and ended up with £100 each month for life</a:t>
            </a:r>
          </a:p>
          <a:p>
            <a:pPr marL="171450" indent="-171450" eaLnBrk="1" hangingPunct="1">
              <a:spcBef>
                <a:spcPct val="0"/>
              </a:spcBef>
              <a:buFont typeface="Arial" panose="020B0604020202020204" pitchFamily="34" charset="0"/>
              <a:buChar char="•"/>
            </a:pPr>
            <a:r>
              <a:rPr lang="en-GB" altLang="en-US" b="0" baseline="0" dirty="0"/>
              <a:t>And Sally, only wanted some of her money upfront, left the rest invested to take as and when she wanted to. The rate of tax she pays will depend on when and how she takes it, and how much she takes.</a:t>
            </a:r>
          </a:p>
          <a:p>
            <a:pPr marL="171450" indent="-171450" eaLnBrk="1" hangingPunct="1">
              <a:spcBef>
                <a:spcPct val="0"/>
              </a:spcBef>
              <a:buFont typeface="Arial" panose="020B0604020202020204" pitchFamily="34" charset="0"/>
              <a:buChar char="•"/>
            </a:pPr>
            <a:endParaRPr lang="en-GB" altLang="en-US" b="0" baseline="0" dirty="0"/>
          </a:p>
          <a:p>
            <a:pPr algn="just"/>
            <a:r>
              <a:rPr lang="en-US" dirty="0">
                <a:solidFill>
                  <a:srgbClr val="5D6770"/>
                </a:solidFill>
                <a:latin typeface="PruSans-Book"/>
              </a:rPr>
              <a:t>And remember, you can shop around before you decide what to do.</a:t>
            </a:r>
          </a:p>
          <a:p>
            <a:pPr algn="just"/>
            <a:endParaRPr lang="en-US" dirty="0">
              <a:solidFill>
                <a:srgbClr val="5D6770"/>
              </a:solidFill>
              <a:latin typeface="PruSans-Book"/>
            </a:endParaRPr>
          </a:p>
          <a:p>
            <a:pPr algn="just"/>
            <a:r>
              <a:rPr lang="en-US" dirty="0">
                <a:solidFill>
                  <a:srgbClr val="5D6770"/>
                </a:solidFill>
                <a:latin typeface="PruSans-Book"/>
              </a:rPr>
              <a:t>The retirement options you get from your pension provider might not be the best for you. It’s always worth comparing what you can get from other providers too, because you might be able to get a better deal. The Pension Wise website is a good place to start, </a:t>
            </a:r>
            <a:r>
              <a:rPr lang="en-US" dirty="0">
                <a:solidFill>
                  <a:srgbClr val="5D6770"/>
                </a:solidFill>
                <a:latin typeface="PruSans-Demi"/>
              </a:rPr>
              <a:t>pensionwise.gov.uk/shop-around</a:t>
            </a:r>
            <a:r>
              <a:rPr lang="en-US" dirty="0">
                <a:solidFill>
                  <a:srgbClr val="5D6770"/>
                </a:solidFill>
                <a:latin typeface="PruSans-Book"/>
              </a:rPr>
              <a:t>. You can speak to them too, on 0800 280 8880, and book an appointment to meet someone in person.</a:t>
            </a:r>
            <a:endParaRPr lang="en-GB" altLang="en-US" b="0" baseline="0" dirty="0"/>
          </a:p>
          <a:p>
            <a:pPr marL="171450" indent="-171450" eaLnBrk="1" hangingPunct="1">
              <a:spcBef>
                <a:spcPct val="0"/>
              </a:spcBef>
              <a:buFont typeface="Arial" panose="020B0604020202020204" pitchFamily="34" charset="0"/>
              <a:buChar char="•"/>
            </a:pPr>
            <a:endParaRPr lang="en-GB" altLang="en-US" b="0" baseline="0" dirty="0"/>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b="1" dirty="0">
                <a:ea typeface="ＭＳ Ｐゴシック" pitchFamily="34" charset="-128"/>
              </a:rPr>
              <a:t>Link – Just about every option I’ve spoken about </a:t>
            </a:r>
            <a:r>
              <a:rPr lang="en-US" b="1" baseline="0" dirty="0">
                <a:ea typeface="ＭＳ Ｐゴシック" pitchFamily="34" charset="-128"/>
              </a:rPr>
              <a:t>has an investment element associated with it.  So there’s a requirement to choose where you want your money to be invested. </a:t>
            </a:r>
          </a:p>
          <a:p>
            <a:pPr marL="0" indent="0" eaLnBrk="1" hangingPunct="1">
              <a:spcBef>
                <a:spcPct val="0"/>
              </a:spcBef>
              <a:buFont typeface="Arial" panose="020B0604020202020204" pitchFamily="34" charset="0"/>
              <a:buNone/>
            </a:pPr>
            <a:endParaRPr lang="en-GB" altLang="en-US" b="0" baseline="0" dirty="0"/>
          </a:p>
          <a:p>
            <a:pPr marL="171450" indent="-171450" eaLnBrk="1" hangingPunct="1">
              <a:spcBef>
                <a:spcPct val="0"/>
              </a:spcBef>
              <a:buFont typeface="Arial" panose="020B0604020202020204" pitchFamily="34" charset="0"/>
              <a:buChar char="•"/>
            </a:pPr>
            <a:endParaRPr lang="en-GB" altLang="en-US" b="1" baseline="0" dirty="0"/>
          </a:p>
          <a:p>
            <a:pPr marL="171450" indent="-171450" eaLnBrk="1" hangingPunct="1">
              <a:spcBef>
                <a:spcPct val="0"/>
              </a:spcBef>
              <a:buFont typeface="Arial" panose="020B0604020202020204" pitchFamily="34" charset="0"/>
              <a:buChar char="•"/>
            </a:pPr>
            <a:endParaRPr lang="en-GB" altLang="en-US" dirty="0"/>
          </a:p>
        </p:txBody>
      </p:sp>
      <p:sp>
        <p:nvSpPr>
          <p:cNvPr id="4" name="Slide Number Placeholder 3"/>
          <p:cNvSpPr>
            <a:spLocks noGrp="1"/>
          </p:cNvSpPr>
          <p:nvPr>
            <p:ph type="sldNum" sz="quarter" idx="5"/>
          </p:nvPr>
        </p:nvSpPr>
        <p:spPr/>
        <p:txBody>
          <a:bodyPr/>
          <a:lstStyle/>
          <a:p>
            <a:fld id="{73A05C56-37C4-8B45-9F27-743B40087A96}" type="slidenum">
              <a:rPr lang="en-US" smtClean="0"/>
              <a:t>18</a:t>
            </a:fld>
            <a:endParaRPr lang="en-US"/>
          </a:p>
        </p:txBody>
      </p:sp>
    </p:spTree>
    <p:extLst>
      <p:ext uri="{BB962C8B-B14F-4D97-AF65-F5344CB8AC3E}">
        <p14:creationId xmlns:p14="http://schemas.microsoft.com/office/powerpoint/2010/main" val="421022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DCCA8-28D8-46CA-BF45-3652E0144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4F9BC-0967-4053-A09C-B64036197FA0}"/>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CED0231F-D4EE-420D-94DD-35267AF7654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72B6C0-2792-437C-829E-C9F4A21CA3F5}" type="slidenum">
              <a:t>19</a:t>
            </a:fld>
            <a:endParaRPr lang="en-GB" sz="1200" b="0" i="0" u="none" strike="noStrike" kern="1200" cap="none" spc="0" baseline="0" dirty="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 Social Enterprise that means all our profits</a:t>
            </a:r>
            <a:r>
              <a:rPr lang="en-GB" baseline="0" dirty="0"/>
              <a:t> are invested for Social Good in N Ireland, all our staff are salary based and not paid by sales or commission, so that means when we give advice we are not under any pressure to sell products and clients can relax knowing our advice is based on their best interests, and not ours !</a:t>
            </a:r>
          </a:p>
          <a:p>
            <a:endParaRPr lang="en-GB" baseline="0" dirty="0"/>
          </a:p>
          <a:p>
            <a:r>
              <a:rPr lang="en-GB" baseline="0" dirty="0"/>
              <a:t>We do not charge individuals for this service, so you are probably wondering how do we get paid ? We are funding from 3 sources, we get funded as a Social Enterprise from places such as Public Health Agency, Employers also pay us to provide this service to their employees and when give advice, we receive commission from Banks &amp; insurance Companies just like any other advisor, the difference being we don’t charge for the advice on top !</a:t>
            </a:r>
            <a:endParaRPr lang="en-GB" dirty="0"/>
          </a:p>
        </p:txBody>
      </p:sp>
      <p:sp>
        <p:nvSpPr>
          <p:cNvPr id="4" name="Slide Number Placeholder 3"/>
          <p:cNvSpPr>
            <a:spLocks noGrp="1"/>
          </p:cNvSpPr>
          <p:nvPr>
            <p:ph type="sldNum" sz="quarter" idx="10"/>
          </p:nvPr>
        </p:nvSpPr>
        <p:spPr/>
        <p:txBody>
          <a:bodyPr/>
          <a:lstStyle/>
          <a:p>
            <a:fld id="{75BFAB3D-43F2-442A-AA9F-28C211651809}" type="slidenum">
              <a:rPr lang="en-GB" smtClean="0"/>
              <a:pPr/>
              <a:t>2</a:t>
            </a:fld>
            <a:endParaRPr lang="en-GB" dirty="0"/>
          </a:p>
        </p:txBody>
      </p:sp>
    </p:spTree>
    <p:extLst>
      <p:ext uri="{BB962C8B-B14F-4D97-AF65-F5344CB8AC3E}">
        <p14:creationId xmlns:p14="http://schemas.microsoft.com/office/powerpoint/2010/main" val="385327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DCCA8-28D8-46CA-BF45-3652E0144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4F9BC-0967-4053-A09C-B64036197FA0}"/>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CED0231F-D4EE-420D-94DD-35267AF7654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672B6C0-2792-437C-829E-C9F4A21CA3F5}" type="slidenum">
              <a:rPr kumimoji="0" sz="1800" b="0" i="0" u="none" strike="noStrike" kern="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73227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BC901-828B-44A5-811B-379413C98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38C73-9900-4299-927F-D05C8B0F64E0}"/>
              </a:ext>
            </a:extLst>
          </p:cNvPr>
          <p:cNvSpPr txBox="1">
            <a:spLocks noGrp="1"/>
          </p:cNvSpPr>
          <p:nvPr>
            <p:ph type="body" sz="quarter" idx="1"/>
          </p:nvPr>
        </p:nvSpPr>
        <p:spPr/>
        <p:txBody>
          <a:bodyPr/>
          <a:lstStyle/>
          <a:p>
            <a:pPr lvl="0"/>
            <a:r>
              <a:rPr lang="en-GB" dirty="0"/>
              <a:t>We provide access to many areas of advice, from mortgages, insurance, to savings and Pensions, we also cover estate planning and even wills, some of these areas are covered by us and some are covered by our partners, so for example we link up </a:t>
            </a:r>
          </a:p>
          <a:p>
            <a:pPr lvl="0"/>
            <a:r>
              <a:rPr lang="en-GB" dirty="0"/>
              <a:t>With a Solicitor in Belfast that can help with Wills &amp; Trusts, for a basic will they charge around £50 with a discount if you come from us, as a Social Enterprise. </a:t>
            </a:r>
          </a:p>
        </p:txBody>
      </p:sp>
      <p:sp>
        <p:nvSpPr>
          <p:cNvPr id="4" name="Slide Number Placeholder 3">
            <a:extLst>
              <a:ext uri="{FF2B5EF4-FFF2-40B4-BE49-F238E27FC236}">
                <a16:creationId xmlns:a16="http://schemas.microsoft.com/office/drawing/2014/main" id="{6EF73C44-7B01-4C24-9FF0-193A2D9C465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80B5FB9-8040-4D88-B1C5-F250E1B5F3B2}" type="slidenum">
              <a:t>3</a:t>
            </a:fld>
            <a:endParaRPr lang="en-GB" sz="1200" b="0" i="0" u="none" strike="noStrike" kern="1200" cap="none" spc="0" baseline="0" dirty="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BFAB3D-43F2-442A-AA9F-28C211651809}" type="slidenum">
              <a:rPr lang="en-GB" smtClean="0"/>
              <a:pPr/>
              <a:t>4</a:t>
            </a:fld>
            <a:endParaRPr lang="en-GB" dirty="0"/>
          </a:p>
        </p:txBody>
      </p:sp>
    </p:spTree>
    <p:extLst>
      <p:ext uri="{BB962C8B-B14F-4D97-AF65-F5344CB8AC3E}">
        <p14:creationId xmlns:p14="http://schemas.microsoft.com/office/powerpoint/2010/main" val="233574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73" indent="-169873">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728B9-1011-4A9F-8C83-B1D6280183D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10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BFAB3D-43F2-442A-AA9F-28C21165180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72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BFAB3D-43F2-442A-AA9F-28C21165180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95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Link – as I said before, </a:t>
            </a:r>
            <a:r>
              <a:rPr lang="en-US" b="1" baseline="0" dirty="0">
                <a:ea typeface="ＭＳ Ｐゴシック" pitchFamily="34" charset="-128"/>
              </a:rPr>
              <a:t>pensions are still traditionally the most common way to save for your retirement, so let’s look at two different types of pensions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I’ll </a:t>
            </a:r>
            <a:r>
              <a:rPr lang="en-GB" baseline="0" dirty="0"/>
              <a:t>start with a Defined Benefit Scheme, also known as a DB pension.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With a DB pension the amount you get at retirement is based on how many years you’ve worked for your employer and the salary you’ve earned. This type of pension is offered through your</a:t>
            </a:r>
            <a:r>
              <a:rPr lang="en-GB" b="0" baseline="0" dirty="0"/>
              <a:t> employer. </a:t>
            </a:r>
            <a:endParaRPr lang="en-GB" b="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other type of pension is called</a:t>
            </a:r>
            <a:r>
              <a:rPr lang="en-GB" baseline="0" dirty="0"/>
              <a:t> a </a:t>
            </a:r>
            <a:r>
              <a:rPr lang="en-GB" dirty="0"/>
              <a:t>Defined Contributions Scheme, also known</a:t>
            </a:r>
            <a:r>
              <a:rPr lang="en-GB" baseline="0" dirty="0"/>
              <a:t> as a DC pension. </a:t>
            </a:r>
          </a:p>
          <a:p>
            <a:pPr marL="0" indent="0">
              <a:buFont typeface="Arial" panose="020B0604020202020204" pitchFamily="34" charset="0"/>
              <a:buNone/>
            </a:pPr>
            <a:endParaRPr lang="en-GB"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With a DC pension you build up a pot of money that you can then use when you come to retire. How much money you get depends on several factors including the amount you pay in, any employer contributions</a:t>
            </a:r>
            <a:r>
              <a:rPr lang="en-GB" baseline="0" dirty="0"/>
              <a:t> (if applicable), tax relief and </a:t>
            </a:r>
            <a:r>
              <a:rPr lang="en-GB" dirty="0"/>
              <a:t>the investment performance of your chosen fund. </a:t>
            </a:r>
            <a:r>
              <a:rPr lang="en-GB" sz="1200" b="0" i="0" u="none" strike="noStrike" kern="1200" baseline="0" dirty="0">
                <a:solidFill>
                  <a:schemeClr val="tx1"/>
                </a:solidFill>
                <a:latin typeface="Tahoma"/>
                <a:ea typeface="+mn-ea"/>
                <a:cs typeface="+mn-cs"/>
              </a:rPr>
              <a:t>The value of your investment can go down as well as up so you might get back less than you put in.</a:t>
            </a:r>
            <a:r>
              <a:rPr lang="en-US" sz="1200" kern="1200" dirty="0">
                <a:latin typeface="Tahoma"/>
                <a:cs typeface="Tahoma"/>
              </a:rPr>
              <a: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You</a:t>
            </a:r>
            <a:r>
              <a:rPr lang="en-GB" baseline="0" dirty="0"/>
              <a:t> may have heard of the </a:t>
            </a:r>
            <a:r>
              <a:rPr lang="en-GB" dirty="0"/>
              <a:t>different types</a:t>
            </a:r>
            <a:r>
              <a:rPr lang="en-GB" baseline="0" dirty="0"/>
              <a:t> of DC pensions, they include:</a:t>
            </a:r>
          </a:p>
          <a:p>
            <a:r>
              <a:rPr lang="en-GB" b="0" baseline="0" dirty="0"/>
              <a:t>Personal Pensions, Group Personal Pensions, Stakeholder Pensions and Self Invested Personal Pensions (SIIPs)</a:t>
            </a:r>
            <a:endParaRPr lang="en-GB" dirty="0"/>
          </a:p>
          <a:p>
            <a:pPr marL="0" indent="0">
              <a:buFont typeface="Arial" panose="020B0604020202020204" pitchFamily="34" charset="0"/>
              <a:buNone/>
            </a:pPr>
            <a:endParaRPr lang="en-GB"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a:t>Link – we’ll now look at DB pensions in more detail</a:t>
            </a:r>
          </a:p>
          <a:p>
            <a:pPr marL="0" indent="0">
              <a:buFont typeface="Arial" panose="020B0604020202020204" pitchFamily="34" charset="0"/>
              <a:buNone/>
            </a:pPr>
            <a:r>
              <a:rPr lang="en-GB" baseline="0" dirty="0"/>
              <a:t>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A05C56-37C4-8B45-9F27-743B40087A96}" type="slidenum">
              <a:rPr lang="en-US" smtClean="0"/>
              <a:t>8</a:t>
            </a:fld>
            <a:endParaRPr lang="en-US"/>
          </a:p>
        </p:txBody>
      </p:sp>
    </p:spTree>
    <p:extLst>
      <p:ext uri="{BB962C8B-B14F-4D97-AF65-F5344CB8AC3E}">
        <p14:creationId xmlns:p14="http://schemas.microsoft.com/office/powerpoint/2010/main" val="309501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GB" b="1" u="none" baseline="0" dirty="0"/>
              <a:t>Guaranteed pension income and lump sum </a:t>
            </a:r>
            <a:r>
              <a:rPr lang="en-GB" b="0" u="none" baseline="0" dirty="0"/>
              <a:t>– the income is for life and can increase each year by escalation. But the </a:t>
            </a:r>
            <a:r>
              <a:rPr lang="en-GB" sz="1200" kern="1200" dirty="0">
                <a:solidFill>
                  <a:schemeClr val="tx1"/>
                </a:solidFill>
                <a:effectLst/>
                <a:latin typeface="+mn-lt"/>
                <a:ea typeface="+mn-ea"/>
                <a:cs typeface="+mn-cs"/>
              </a:rPr>
              <a:t>pension amount will be reduced as the scheme will need to pay it out for longer.  </a:t>
            </a:r>
            <a:endParaRPr lang="en-GB" b="0" u="none" baseline="0" dirty="0"/>
          </a:p>
          <a:p>
            <a:pPr marR="0" algn="l" defTabSz="914400" rtl="0" eaLnBrk="1" fontAlgn="auto" latinLnBrk="0" hangingPunct="1">
              <a:lnSpc>
                <a:spcPct val="100000"/>
              </a:lnSpc>
              <a:spcBef>
                <a:spcPts val="0"/>
              </a:spcBef>
              <a:spcAft>
                <a:spcPts val="0"/>
              </a:spcAft>
              <a:buClrTx/>
              <a:buSzTx/>
              <a:tabLst/>
              <a:defRPr/>
            </a:pPr>
            <a:endParaRPr lang="en-GB" b="0" u="none" baseline="0" dirty="0"/>
          </a:p>
          <a:p>
            <a:pPr marR="0" algn="l" defTabSz="914400" rtl="0" eaLnBrk="1" fontAlgn="auto" latinLnBrk="0" hangingPunct="1">
              <a:lnSpc>
                <a:spcPct val="100000"/>
              </a:lnSpc>
              <a:spcBef>
                <a:spcPts val="0"/>
              </a:spcBef>
              <a:spcAft>
                <a:spcPts val="0"/>
              </a:spcAft>
              <a:buClrTx/>
              <a:buSzTx/>
              <a:tabLst/>
              <a:defRPr/>
            </a:pPr>
            <a:r>
              <a:rPr lang="en-GB" b="1" u="none" baseline="0" dirty="0"/>
              <a:t>Fixed benefits </a:t>
            </a:r>
            <a:r>
              <a:rPr lang="en-GB" b="0" u="none" baseline="0" dirty="0"/>
              <a:t>– the benefits available from the scheme are set in the schemes rules </a:t>
            </a:r>
            <a:r>
              <a:rPr lang="en-GB" b="0" u="none" baseline="0" dirty="0" err="1"/>
              <a:t>i.e</a:t>
            </a:r>
            <a:r>
              <a:rPr lang="en-GB" b="0" u="none" baseline="0" dirty="0"/>
              <a:t> death benefits, early or late retirement options and the pension you receive.  We’ll look at how this works in a moment.</a:t>
            </a:r>
          </a:p>
          <a:p>
            <a:pPr marL="0" indent="0">
              <a:buFont typeface="Arial" panose="020B0604020202020204" pitchFamily="34" charset="0"/>
              <a:buNone/>
            </a:pPr>
            <a:endParaRPr lang="en-GB" b="0" u="none" baseline="0" dirty="0"/>
          </a:p>
          <a:p>
            <a:r>
              <a:rPr lang="en-GB" b="1" u="none" baseline="0" dirty="0"/>
              <a:t>Employer covenant </a:t>
            </a:r>
            <a:r>
              <a:rPr lang="en-GB" b="0" u="none" baseline="0" dirty="0"/>
              <a:t>– This is the employer’s legal obligation and financial ability to support their DB scheme now and in the future.</a:t>
            </a:r>
          </a:p>
          <a:p>
            <a:pPr marL="0" indent="0">
              <a:buFont typeface="Arial" panose="020B0604020202020204" pitchFamily="34" charset="0"/>
              <a:buNone/>
            </a:pPr>
            <a:endParaRPr lang="en-GB" b="0" u="none" baseline="0" dirty="0"/>
          </a:p>
          <a:p>
            <a:r>
              <a:rPr lang="en-GB" b="1" u="none" baseline="0" dirty="0"/>
              <a:t>Deferred membership </a:t>
            </a:r>
            <a:r>
              <a:rPr lang="en-GB" b="0" u="none" baseline="0" dirty="0"/>
              <a:t>- </a:t>
            </a:r>
            <a:r>
              <a:rPr lang="en-GB" dirty="0"/>
              <a:t>If you’ve left </a:t>
            </a:r>
            <a:r>
              <a:rPr lang="en-GB" baseline="0" dirty="0"/>
              <a:t>employment or no longer eligible to be a member of the DB scheme you’re known as a deferred member.  You have the option to leave your benefits within the scheme until retirement (if more than 2 years service).  You’ll no longer build up pensionable service but your benefits will be increased in line with the schemes agreed revaluation rate. </a:t>
            </a:r>
          </a:p>
          <a:p>
            <a:pPr marL="0" indent="0">
              <a:buFont typeface="Arial" panose="020B0604020202020204" pitchFamily="34" charset="0"/>
              <a:buNone/>
            </a:pPr>
            <a:endParaRPr lang="en-GB" baseline="0" dirty="0"/>
          </a:p>
          <a:p>
            <a:r>
              <a:rPr lang="en-GB" b="1" baseline="0" dirty="0"/>
              <a:t>Transfer options </a:t>
            </a:r>
            <a:r>
              <a:rPr lang="en-GB" baseline="0" dirty="0"/>
              <a:t>– </a:t>
            </a:r>
            <a:r>
              <a:rPr lang="en-GB" sz="1200" kern="1200" dirty="0">
                <a:solidFill>
                  <a:schemeClr val="tx1"/>
                </a:solidFill>
                <a:effectLst/>
                <a:latin typeface="+mn-lt"/>
                <a:ea typeface="+mn-ea"/>
                <a:cs typeface="+mn-cs"/>
              </a:rPr>
              <a:t>If you’re not already taking your pension, you may be able to consider transferring your DB scheme, if it’s in your best interest. However, there’s certain circumstances where this isn’t available, your scheme administrator will be able to confirm your options. </a:t>
            </a:r>
            <a:endParaRPr lang="en-GB" b="1" u="sng"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Things</a:t>
            </a:r>
            <a:r>
              <a:rPr lang="en-GB" baseline="0" dirty="0"/>
              <a:t> to note re DB’s: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Most schemes have a normal retirement age of 60 or 65.  You might be able to take your pension earlier but this will potentially decrease the amount of income you get and depends on scheme rules.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If you do transfer from a DB scheme you’re giving up valuable benefits and might find yourself worse off.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LINK:  Lets now look at the formula for calculating how much you can get at retirement from your DB scheme.</a:t>
            </a:r>
          </a:p>
          <a:p>
            <a:endParaRPr lang="en-GB" dirty="0"/>
          </a:p>
        </p:txBody>
      </p:sp>
      <p:sp>
        <p:nvSpPr>
          <p:cNvPr id="4" name="Slide Number Placeholder 3"/>
          <p:cNvSpPr>
            <a:spLocks noGrp="1"/>
          </p:cNvSpPr>
          <p:nvPr>
            <p:ph type="sldNum" sz="quarter" idx="5"/>
          </p:nvPr>
        </p:nvSpPr>
        <p:spPr/>
        <p:txBody>
          <a:bodyPr/>
          <a:lstStyle/>
          <a:p>
            <a:fld id="{73A05C56-37C4-8B45-9F27-743B40087A96}" type="slidenum">
              <a:rPr lang="en-US" smtClean="0"/>
              <a:t>9</a:t>
            </a:fld>
            <a:endParaRPr lang="en-US"/>
          </a:p>
        </p:txBody>
      </p:sp>
    </p:spTree>
    <p:extLst>
      <p:ext uri="{BB962C8B-B14F-4D97-AF65-F5344CB8AC3E}">
        <p14:creationId xmlns:p14="http://schemas.microsoft.com/office/powerpoint/2010/main" val="186672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184232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285234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15669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3565861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90997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50268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69265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324358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One Column – Ja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of slide</a:t>
            </a:r>
          </a:p>
        </p:txBody>
      </p:sp>
      <p:sp>
        <p:nvSpPr>
          <p:cNvPr id="3" name="Content Placeholder 2"/>
          <p:cNvSpPr>
            <a:spLocks noGrp="1"/>
          </p:cNvSpPr>
          <p:nvPr>
            <p:ph idx="1"/>
          </p:nvPr>
        </p:nvSpPr>
        <p:spPr>
          <a:xfrm>
            <a:off x="612000" y="1619999"/>
            <a:ext cx="10953585" cy="432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4B210417-ACD6-C74C-845A-CDF7FF7213B6}" type="datetime1">
              <a:rPr lang="en-GB" smtClean="0"/>
              <a:t>17/11/2020</a:t>
            </a:fld>
            <a:endParaRPr lang="en-US"/>
          </a:p>
        </p:txBody>
      </p:sp>
      <p:sp>
        <p:nvSpPr>
          <p:cNvPr id="5" name="Footer Placeholder 4"/>
          <p:cNvSpPr>
            <a:spLocks noGrp="1"/>
          </p:cNvSpPr>
          <p:nvPr>
            <p:ph type="ftr" sz="quarter" idx="11"/>
            <p:custDataLst>
              <p:tags r:id="rId1"/>
            </p:custDataLst>
          </p:nvPr>
        </p:nvSpPr>
        <p:spPr>
          <a:xfrm>
            <a:off x="0" y="6356351"/>
            <a:ext cx="12192000" cy="365125"/>
          </a:xfrm>
        </p:spPr>
        <p:txBody>
          <a:bodyPr/>
          <a:lstStyle>
            <a:lvl1pPr>
              <a:defRPr lang="en-GB" sz="1200" b="1" i="0" u="none">
                <a:solidFill>
                  <a:srgbClr val="000000"/>
                </a:solidFill>
                <a:latin typeface="Times New Roman" panose="02020603050405020304" pitchFamily="18" charset="0"/>
              </a:defRPr>
            </a:lvl1pPr>
          </a:lstStyle>
          <a:p>
            <a:r>
              <a:rPr lang="en-GB"/>
              <a:t> </a:t>
            </a:r>
          </a:p>
        </p:txBody>
      </p:sp>
      <p:sp>
        <p:nvSpPr>
          <p:cNvPr id="6" name="Slide Number Placeholder 5"/>
          <p:cNvSpPr>
            <a:spLocks noGrp="1"/>
          </p:cNvSpPr>
          <p:nvPr>
            <p:ph type="sldNum" sz="quarter" idx="12"/>
          </p:nvPr>
        </p:nvSpPr>
        <p:spPr/>
        <p:txBody>
          <a:bodyPr/>
          <a:lstStyle/>
          <a:p>
            <a:fld id="{D0BB6535-0336-8449-81AC-9BE953FC5274}" type="slidenum">
              <a:rPr lang="en-US" smtClean="0"/>
              <a:t>‹#›</a:t>
            </a:fld>
            <a:endParaRPr lang="en-US"/>
          </a:p>
        </p:txBody>
      </p:sp>
      <p:pic>
        <p:nvPicPr>
          <p:cNvPr id="9" name="Picture 8">
            <a:extLst>
              <a:ext uri="{FF2B5EF4-FFF2-40B4-BE49-F238E27FC236}">
                <a16:creationId xmlns:a16="http://schemas.microsoft.com/office/drawing/2014/main" id="{7F197C34-E073-3F4F-9412-0C927952CBBD}"/>
              </a:ext>
            </a:extLst>
          </p:cNvPr>
          <p:cNvPicPr>
            <a:picLocks noChangeAspect="1"/>
          </p:cNvPicPr>
          <p:nvPr userDrawn="1"/>
        </p:nvPicPr>
        <p:blipFill>
          <a:blip r:embed="rId3"/>
          <a:stretch>
            <a:fillRect/>
          </a:stretch>
        </p:blipFill>
        <p:spPr>
          <a:xfrm>
            <a:off x="280388" y="485232"/>
            <a:ext cx="76200" cy="901700"/>
          </a:xfrm>
          <a:prstGeom prst="rect">
            <a:avLst/>
          </a:prstGeom>
        </p:spPr>
      </p:pic>
    </p:spTree>
    <p:extLst>
      <p:ext uri="{BB962C8B-B14F-4D97-AF65-F5344CB8AC3E}">
        <p14:creationId xmlns:p14="http://schemas.microsoft.com/office/powerpoint/2010/main" val="120938372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352852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2498667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28609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1959590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327450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9CB676-16CD-423E-996A-56F67721BB60}" type="slidenum">
              <a:rPr lang="en-GB" smtClean="0"/>
              <a:pPr/>
              <a:t>‹#›</a:t>
            </a:fld>
            <a:endParaRPr lang="en-GB" dirty="0"/>
          </a:p>
        </p:txBody>
      </p:sp>
      <p:pic>
        <p:nvPicPr>
          <p:cNvPr id="6" name="Picture 5">
            <a:extLst>
              <a:ext uri="{FF2B5EF4-FFF2-40B4-BE49-F238E27FC236}">
                <a16:creationId xmlns:a16="http://schemas.microsoft.com/office/drawing/2014/main" id="{060EB9AD-4B1E-4EE3-891B-2966DF6542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819" y="91440"/>
            <a:ext cx="1894112" cy="1719947"/>
          </a:xfrm>
          <a:prstGeom prst="rect">
            <a:avLst/>
          </a:prstGeom>
        </p:spPr>
      </p:pic>
      <p:pic>
        <p:nvPicPr>
          <p:cNvPr id="1026" name="Picture 2" descr="Lottery-Funded-logo-blue » Dementia Adventure">
            <a:extLst>
              <a:ext uri="{FF2B5EF4-FFF2-40B4-BE49-F238E27FC236}">
                <a16:creationId xmlns:a16="http://schemas.microsoft.com/office/drawing/2014/main" id="{A539BF2E-D26D-4A57-BF36-B6AF539814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13353" y="4988987"/>
            <a:ext cx="1767073" cy="141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94FC7E2-3220-40E0-AB97-B12C16DDEE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9754" y="5686693"/>
            <a:ext cx="4736488" cy="1118422"/>
          </a:xfrm>
          <a:prstGeom prst="rect">
            <a:avLst/>
          </a:prstGeom>
        </p:spPr>
      </p:pic>
    </p:spTree>
    <p:extLst>
      <p:ext uri="{BB962C8B-B14F-4D97-AF65-F5344CB8AC3E}">
        <p14:creationId xmlns:p14="http://schemas.microsoft.com/office/powerpoint/2010/main" val="77663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338407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0301BED-D53E-41C0-909B-EA480DE735CB}" type="datetimeFigureOut">
              <a:rPr lang="en-GB" smtClean="0"/>
              <a:pPr/>
              <a:t>17/11/2020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76062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301BED-D53E-41C0-909B-EA480DE735CB}" type="datetimeFigureOut">
              <a:rPr lang="en-GB" smtClean="0"/>
              <a:pPr/>
              <a:t>17/11/2020</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E9CB676-16CD-423E-996A-56F67721BB60}" type="slidenum">
              <a:rPr lang="en-GB" smtClean="0"/>
              <a:pPr/>
              <a:t>‹#›</a:t>
            </a:fld>
            <a:endParaRPr lang="en-GB" dirty="0"/>
          </a:p>
        </p:txBody>
      </p:sp>
    </p:spTree>
    <p:extLst>
      <p:ext uri="{BB962C8B-B14F-4D97-AF65-F5344CB8AC3E}">
        <p14:creationId xmlns:p14="http://schemas.microsoft.com/office/powerpoint/2010/main" val="3499198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4.xml"/><Relationship Id="rId7" Type="http://schemas.openxmlformats.org/officeDocument/2006/relationships/image" Target="../media/image28.jp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29.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11.xml"/><Relationship Id="rId5" Type="http://schemas.openxmlformats.org/officeDocument/2006/relationships/image" Target="../media/image26.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8.xml"/><Relationship Id="rId7" Type="http://schemas.openxmlformats.org/officeDocument/2006/relationships/image" Target="../media/image28.jpg"/><Relationship Id="rId2" Type="http://schemas.openxmlformats.org/officeDocument/2006/relationships/slideLayout" Target="../slideLayouts/slideLayout17.xml"/><Relationship Id="rId1" Type="http://schemas.openxmlformats.org/officeDocument/2006/relationships/tags" Target="../tags/tag1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hyperlink" Target="mailto:sean.bruen@kithandkinwellbeing.or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kithandkinwellbeing.org/coronavirus-advic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moneysavingexpert.com/savings/discount-pension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gov.uk/state-pension-ag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nilgosc.org.uk/additional-voluntary-contribution"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9.xml"/><Relationship Id="rId7" Type="http://schemas.openxmlformats.org/officeDocument/2006/relationships/image" Target="../media/image16.pn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4487" y="2436227"/>
            <a:ext cx="8998226" cy="3170099"/>
          </a:xfrm>
          <a:prstGeom prst="rect">
            <a:avLst/>
          </a:prstGeom>
        </p:spPr>
        <p:txBody>
          <a:bodyPr wrap="square">
            <a:spAutoFit/>
          </a:bodyPr>
          <a:lstStyle/>
          <a:p>
            <a:r>
              <a:rPr lang="en-GB" sz="6000" b="1" dirty="0">
                <a:latin typeface="+mj-lt"/>
              </a:rPr>
              <a:t>Financial Wellbeing</a:t>
            </a:r>
          </a:p>
          <a:p>
            <a:r>
              <a:rPr lang="en-GB" sz="6000" b="1" dirty="0">
                <a:latin typeface="+mj-lt"/>
              </a:rPr>
              <a:t>           AVC’s  </a:t>
            </a:r>
          </a:p>
          <a:p>
            <a:endParaRPr lang="en-GB" sz="1600" dirty="0">
              <a:latin typeface="+mj-lt"/>
            </a:endParaRPr>
          </a:p>
          <a:p>
            <a:r>
              <a:rPr lang="en-GB" sz="4000" dirty="0">
                <a:latin typeface="+mj-lt"/>
              </a:rPr>
              <a:t>Sean Bruen – Financial Advisor</a:t>
            </a:r>
            <a:endParaRPr lang="en-GB" sz="2400" dirty="0">
              <a:latin typeface="+mj-lt"/>
            </a:endParaRPr>
          </a:p>
          <a:p>
            <a:endParaRPr lang="en-GB" sz="2400" dirty="0">
              <a:latin typeface="Comic Sans MS" panose="030F0702030302020204" pitchFamily="66" charset="0"/>
            </a:endParaRPr>
          </a:p>
        </p:txBody>
      </p:sp>
      <p:sp>
        <p:nvSpPr>
          <p:cNvPr id="3" name="AutoShape 2" descr="Fermanagh &amp; Omagh Distict CouncilLogo">
            <a:extLst>
              <a:ext uri="{FF2B5EF4-FFF2-40B4-BE49-F238E27FC236}">
                <a16:creationId xmlns:a16="http://schemas.microsoft.com/office/drawing/2014/main" id="{21724C48-F931-4850-AD3E-F5FC5666B5DA}"/>
              </a:ext>
            </a:extLst>
          </p:cNvPr>
          <p:cNvSpPr>
            <a:spLocks noChangeAspect="1" noChangeArrowheads="1"/>
          </p:cNvSpPr>
          <p:nvPr/>
        </p:nvSpPr>
        <p:spPr bwMode="auto">
          <a:xfrm>
            <a:off x="5943600" y="928468"/>
            <a:ext cx="2652932" cy="26529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555031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p:txBody>
          <a:bodyPr/>
          <a:lstStyle/>
          <a:p>
            <a:r>
              <a:rPr lang="en-US" b="1" dirty="0"/>
              <a:t>How much will I get?</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10</a:t>
            </a:fld>
            <a:endParaRPr lang="en-US"/>
          </a:p>
        </p:txBody>
      </p:sp>
      <p:grpSp>
        <p:nvGrpSpPr>
          <p:cNvPr id="24" name="Group 23">
            <a:extLst>
              <a:ext uri="{FF2B5EF4-FFF2-40B4-BE49-F238E27FC236}">
                <a16:creationId xmlns:a16="http://schemas.microsoft.com/office/drawing/2014/main" id="{96E3C172-EE5C-FD42-A152-D4705B84E525}"/>
              </a:ext>
            </a:extLst>
          </p:cNvPr>
          <p:cNvGrpSpPr/>
          <p:nvPr/>
        </p:nvGrpSpPr>
        <p:grpSpPr>
          <a:xfrm>
            <a:off x="0" y="2085519"/>
            <a:ext cx="6404532" cy="3354699"/>
            <a:chOff x="0" y="1276350"/>
            <a:chExt cx="3817094" cy="1999397"/>
          </a:xfrm>
        </p:grpSpPr>
        <p:sp>
          <p:nvSpPr>
            <p:cNvPr id="25" name="Freeform 24">
              <a:extLst>
                <a:ext uri="{FF2B5EF4-FFF2-40B4-BE49-F238E27FC236}">
                  <a16:creationId xmlns:a16="http://schemas.microsoft.com/office/drawing/2014/main" id="{967A1F2D-A310-9E4E-A3A4-5F5F3C35B9AA}"/>
                </a:ext>
              </a:extLst>
            </p:cNvPr>
            <p:cNvSpPr/>
            <p:nvPr/>
          </p:nvSpPr>
          <p:spPr>
            <a:xfrm>
              <a:off x="0" y="1276350"/>
              <a:ext cx="3817094" cy="1999397"/>
            </a:xfrm>
            <a:custGeom>
              <a:avLst/>
              <a:gdLst>
                <a:gd name="connsiteX0" fmla="*/ 0 w 3817094"/>
                <a:gd name="connsiteY0" fmla="*/ 0 h 3235007"/>
                <a:gd name="connsiteX1" fmla="*/ 3528060 w 3817094"/>
                <a:gd name="connsiteY1" fmla="*/ 0 h 3235007"/>
                <a:gd name="connsiteX2" fmla="*/ 3528060 w 3817094"/>
                <a:gd name="connsiteY2" fmla="*/ 1384177 h 3235007"/>
                <a:gd name="connsiteX3" fmla="*/ 3817094 w 3817094"/>
                <a:gd name="connsiteY3" fmla="*/ 1551817 h 3235007"/>
                <a:gd name="connsiteX4" fmla="*/ 3528060 w 3817094"/>
                <a:gd name="connsiteY4" fmla="*/ 1719457 h 3235007"/>
                <a:gd name="connsiteX5" fmla="*/ 3528060 w 3817094"/>
                <a:gd name="connsiteY5" fmla="*/ 3235007 h 3235007"/>
                <a:gd name="connsiteX6" fmla="*/ 0 w 3817094"/>
                <a:gd name="connsiteY6" fmla="*/ 3235007 h 3235007"/>
                <a:gd name="connsiteX0" fmla="*/ 0 w 3817094"/>
                <a:gd name="connsiteY0" fmla="*/ 0 h 3235007"/>
                <a:gd name="connsiteX1" fmla="*/ 3528060 w 3817094"/>
                <a:gd name="connsiteY1" fmla="*/ 0 h 3235007"/>
                <a:gd name="connsiteX2" fmla="*/ 3528060 w 3817094"/>
                <a:gd name="connsiteY2" fmla="*/ 1295849 h 3235007"/>
                <a:gd name="connsiteX3" fmla="*/ 3817094 w 3817094"/>
                <a:gd name="connsiteY3" fmla="*/ 1551817 h 3235007"/>
                <a:gd name="connsiteX4" fmla="*/ 3528060 w 3817094"/>
                <a:gd name="connsiteY4" fmla="*/ 1719457 h 3235007"/>
                <a:gd name="connsiteX5" fmla="*/ 3528060 w 3817094"/>
                <a:gd name="connsiteY5" fmla="*/ 3235007 h 3235007"/>
                <a:gd name="connsiteX6" fmla="*/ 0 w 3817094"/>
                <a:gd name="connsiteY6" fmla="*/ 3235007 h 3235007"/>
                <a:gd name="connsiteX7" fmla="*/ 0 w 3817094"/>
                <a:gd name="connsiteY7" fmla="*/ 0 h 3235007"/>
                <a:gd name="connsiteX0" fmla="*/ 0 w 3817094"/>
                <a:gd name="connsiteY0" fmla="*/ 0 h 3235007"/>
                <a:gd name="connsiteX1" fmla="*/ 3528060 w 3817094"/>
                <a:gd name="connsiteY1" fmla="*/ 0 h 3235007"/>
                <a:gd name="connsiteX2" fmla="*/ 3528060 w 3817094"/>
                <a:gd name="connsiteY2" fmla="*/ 1295849 h 3235007"/>
                <a:gd name="connsiteX3" fmla="*/ 3817094 w 3817094"/>
                <a:gd name="connsiteY3" fmla="*/ 1551817 h 3235007"/>
                <a:gd name="connsiteX4" fmla="*/ 3528060 w 3817094"/>
                <a:gd name="connsiteY4" fmla="*/ 1796744 h 3235007"/>
                <a:gd name="connsiteX5" fmla="*/ 3528060 w 3817094"/>
                <a:gd name="connsiteY5" fmla="*/ 3235007 h 3235007"/>
                <a:gd name="connsiteX6" fmla="*/ 0 w 3817094"/>
                <a:gd name="connsiteY6" fmla="*/ 3235007 h 3235007"/>
                <a:gd name="connsiteX7" fmla="*/ 0 w 3817094"/>
                <a:gd name="connsiteY7" fmla="*/ 0 h 32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7094" h="3235007">
                  <a:moveTo>
                    <a:pt x="0" y="0"/>
                  </a:moveTo>
                  <a:lnTo>
                    <a:pt x="3528060" y="0"/>
                  </a:lnTo>
                  <a:lnTo>
                    <a:pt x="3528060" y="1295849"/>
                  </a:lnTo>
                  <a:lnTo>
                    <a:pt x="3817094" y="1551817"/>
                  </a:lnTo>
                  <a:lnTo>
                    <a:pt x="3528060" y="1796744"/>
                  </a:lnTo>
                  <a:lnTo>
                    <a:pt x="3528060" y="3235007"/>
                  </a:lnTo>
                  <a:lnTo>
                    <a:pt x="0" y="323500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3">
              <a:extLst>
                <a:ext uri="{FF2B5EF4-FFF2-40B4-BE49-F238E27FC236}">
                  <a16:creationId xmlns:a16="http://schemas.microsoft.com/office/drawing/2014/main" id="{D0B68271-19C5-3A43-A53B-44B0A50CDD35}"/>
                </a:ext>
              </a:extLst>
            </p:cNvPr>
            <p:cNvSpPr txBox="1">
              <a:spLocks/>
            </p:cNvSpPr>
            <p:nvPr/>
          </p:nvSpPr>
          <p:spPr>
            <a:xfrm>
              <a:off x="287683" y="1714660"/>
              <a:ext cx="2644140" cy="1268118"/>
            </a:xfrm>
            <a:prstGeom prst="rect">
              <a:avLst/>
            </a:prstGeom>
          </p:spPr>
          <p:txBody>
            <a:bodyPr/>
            <a:lstStyle>
              <a:lvl1pPr marL="179388" indent="-179388" algn="l" defTabSz="457200" rtl="0" eaLnBrk="1" latinLnBrk="0" hangingPunct="1">
                <a:spcBef>
                  <a:spcPts val="800"/>
                </a:spcBef>
                <a:spcAft>
                  <a:spcPts val="300"/>
                </a:spcAft>
                <a:buClr>
                  <a:schemeClr val="bg2"/>
                </a:buClr>
                <a:buFont typeface="Arial"/>
                <a:buChar char="•"/>
                <a:defRPr sz="2200" kern="1200">
                  <a:solidFill>
                    <a:schemeClr val="tx1"/>
                  </a:solidFill>
                  <a:latin typeface="Tahoma"/>
                  <a:ea typeface="+mn-ea"/>
                  <a:cs typeface="+mn-cs"/>
                </a:defRPr>
              </a:lvl1pPr>
              <a:lvl2pPr marL="360363" indent="-180975" algn="l" defTabSz="457200" rtl="0" eaLnBrk="1" latinLnBrk="0" hangingPunct="1">
                <a:spcBef>
                  <a:spcPts val="0"/>
                </a:spcBef>
                <a:spcAft>
                  <a:spcPts val="300"/>
                </a:spcAft>
                <a:buClr>
                  <a:schemeClr val="bg2"/>
                </a:buClr>
                <a:buFont typeface="Lucida Grande"/>
                <a:buChar char="–"/>
                <a:defRPr sz="2200" kern="1200">
                  <a:solidFill>
                    <a:schemeClr val="tx1"/>
                  </a:solidFill>
                  <a:latin typeface="Tahoma"/>
                  <a:ea typeface="+mn-ea"/>
                  <a:cs typeface="+mn-cs"/>
                </a:defRPr>
              </a:lvl2pPr>
              <a:lvl3pPr marL="539750" indent="-179388" algn="l" defTabSz="457200" rtl="0" eaLnBrk="1" latinLnBrk="0" hangingPunct="1">
                <a:spcBef>
                  <a:spcPts val="0"/>
                </a:spcBef>
                <a:spcAft>
                  <a:spcPts val="300"/>
                </a:spcAft>
                <a:buClr>
                  <a:schemeClr val="bg2"/>
                </a:buClr>
                <a:buFont typeface="Lucida Grande"/>
                <a:buChar char="–"/>
                <a:defRPr sz="2200" kern="1200">
                  <a:solidFill>
                    <a:schemeClr val="tx1"/>
                  </a:solidFill>
                  <a:latin typeface="Tahoma"/>
                  <a:ea typeface="+mn-ea"/>
                  <a:cs typeface="+mn-cs"/>
                </a:defRPr>
              </a:lvl3pPr>
              <a:lvl4pPr marL="715963" indent="-176213" algn="l" defTabSz="457200" rtl="0" eaLnBrk="1" latinLnBrk="0" hangingPunct="1">
                <a:spcBef>
                  <a:spcPts val="0"/>
                </a:spcBef>
                <a:spcAft>
                  <a:spcPts val="300"/>
                </a:spcAft>
                <a:buClr>
                  <a:schemeClr val="bg2"/>
                </a:buClr>
                <a:buFont typeface="Lucida Grande"/>
                <a:buChar char="–"/>
                <a:defRPr sz="2200" kern="1200">
                  <a:solidFill>
                    <a:schemeClr val="tx1"/>
                  </a:solidFill>
                  <a:latin typeface="Tahoma"/>
                  <a:ea typeface="+mn-ea"/>
                  <a:cs typeface="+mn-cs"/>
                </a:defRPr>
              </a:lvl4pPr>
              <a:lvl5pPr marL="895350" indent="-179388" algn="l" defTabSz="457200" rtl="0" eaLnBrk="1" latinLnBrk="0" hangingPunct="1">
                <a:spcBef>
                  <a:spcPts val="0"/>
                </a:spcBef>
                <a:spcAft>
                  <a:spcPts val="300"/>
                </a:spcAft>
                <a:buClr>
                  <a:schemeClr val="bg2"/>
                </a:buClr>
                <a:buFont typeface="Lucida Grande"/>
                <a:buChar char="–"/>
                <a:defRPr sz="2200" kern="1200">
                  <a:solidFill>
                    <a:schemeClr val="tx1"/>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2738" indent="-312738"/>
              <a:r>
                <a:rPr lang="en-US" sz="3600" dirty="0">
                  <a:solidFill>
                    <a:schemeClr val="bg1"/>
                  </a:solidFill>
                  <a:latin typeface="+mn-lt"/>
                </a:rPr>
                <a:t>Pensionable service</a:t>
              </a:r>
            </a:p>
            <a:p>
              <a:pPr marL="312738" indent="-312738"/>
              <a:r>
                <a:rPr lang="en-US" sz="3600" dirty="0">
                  <a:solidFill>
                    <a:schemeClr val="bg1"/>
                  </a:solidFill>
                  <a:latin typeface="+mn-lt"/>
                </a:rPr>
                <a:t>Pensionable earnings</a:t>
              </a:r>
            </a:p>
            <a:p>
              <a:pPr marL="312738" indent="-312738"/>
              <a:r>
                <a:rPr lang="en-US" sz="3600" dirty="0">
                  <a:solidFill>
                    <a:schemeClr val="bg1"/>
                  </a:solidFill>
                  <a:latin typeface="+mn-lt"/>
                </a:rPr>
                <a:t>Accrual rate</a:t>
              </a:r>
            </a:p>
          </p:txBody>
        </p:sp>
      </p:grpSp>
      <p:grpSp>
        <p:nvGrpSpPr>
          <p:cNvPr id="28" name="Group 27">
            <a:extLst>
              <a:ext uri="{FF2B5EF4-FFF2-40B4-BE49-F238E27FC236}">
                <a16:creationId xmlns:a16="http://schemas.microsoft.com/office/drawing/2014/main" id="{C49C3D1B-49CB-B14B-B68E-3753122E2B4E}"/>
              </a:ext>
            </a:extLst>
          </p:cNvPr>
          <p:cNvGrpSpPr/>
          <p:nvPr/>
        </p:nvGrpSpPr>
        <p:grpSpPr>
          <a:xfrm>
            <a:off x="6691634" y="2339839"/>
            <a:ext cx="4783703" cy="2846057"/>
            <a:chOff x="4050030" y="1170139"/>
            <a:chExt cx="4783703" cy="2846057"/>
          </a:xfrm>
        </p:grpSpPr>
        <p:sp>
          <p:nvSpPr>
            <p:cNvPr id="29" name="TextBox 5">
              <a:extLst>
                <a:ext uri="{FF2B5EF4-FFF2-40B4-BE49-F238E27FC236}">
                  <a16:creationId xmlns:a16="http://schemas.microsoft.com/office/drawing/2014/main" id="{0E9B61B4-7F18-9247-B8DD-8CBACE490FFE}"/>
                </a:ext>
              </a:extLst>
            </p:cNvPr>
            <p:cNvSpPr txBox="1">
              <a:spLocks noChangeArrowheads="1"/>
            </p:cNvSpPr>
            <p:nvPr/>
          </p:nvSpPr>
          <p:spPr bwMode="auto">
            <a:xfrm>
              <a:off x="4050030" y="1170139"/>
              <a:ext cx="469868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00">
                  <a:solidFill>
                    <a:schemeClr val="tx1"/>
                  </a:solidFill>
                  <a:latin typeface="Arial" charset="0"/>
                  <a:ea typeface="ＭＳ Ｐゴシック" charset="-128"/>
                </a:defRPr>
              </a:lvl1pPr>
              <a:lvl2pPr marL="742950" indent="-285750">
                <a:defRPr sz="600">
                  <a:solidFill>
                    <a:schemeClr val="tx1"/>
                  </a:solidFill>
                  <a:latin typeface="Arial" charset="0"/>
                  <a:ea typeface="ＭＳ Ｐゴシック" charset="-128"/>
                </a:defRPr>
              </a:lvl2pPr>
              <a:lvl3pPr marL="1143000" indent="-228600">
                <a:defRPr sz="600">
                  <a:solidFill>
                    <a:schemeClr val="tx1"/>
                  </a:solidFill>
                  <a:latin typeface="Arial" charset="0"/>
                  <a:ea typeface="ＭＳ Ｐゴシック" charset="-128"/>
                </a:defRPr>
              </a:lvl3pPr>
              <a:lvl4pPr marL="1600200" indent="-228600">
                <a:defRPr sz="600">
                  <a:solidFill>
                    <a:schemeClr val="tx1"/>
                  </a:solidFill>
                  <a:latin typeface="Arial" charset="0"/>
                  <a:ea typeface="ＭＳ Ｐゴシック" charset="-128"/>
                </a:defRPr>
              </a:lvl4pPr>
              <a:lvl5pPr marL="2057400" indent="-228600">
                <a:defRPr sz="600">
                  <a:solidFill>
                    <a:schemeClr val="tx1"/>
                  </a:solidFill>
                  <a:latin typeface="Arial" charset="0"/>
                  <a:ea typeface="ＭＳ Ｐゴシック" charset="-128"/>
                </a:defRPr>
              </a:lvl5pPr>
              <a:lvl6pPr marL="2514600" indent="-228600" eaLnBrk="0" fontAlgn="base" hangingPunct="0">
                <a:spcBef>
                  <a:spcPct val="0"/>
                </a:spcBef>
                <a:spcAft>
                  <a:spcPct val="0"/>
                </a:spcAft>
                <a:defRPr sz="600">
                  <a:solidFill>
                    <a:schemeClr val="tx1"/>
                  </a:solidFill>
                  <a:latin typeface="Arial" charset="0"/>
                  <a:ea typeface="ＭＳ Ｐゴシック" charset="-128"/>
                </a:defRPr>
              </a:lvl6pPr>
              <a:lvl7pPr marL="2971800" indent="-228600" eaLnBrk="0" fontAlgn="base" hangingPunct="0">
                <a:spcBef>
                  <a:spcPct val="0"/>
                </a:spcBef>
                <a:spcAft>
                  <a:spcPct val="0"/>
                </a:spcAft>
                <a:defRPr sz="600">
                  <a:solidFill>
                    <a:schemeClr val="tx1"/>
                  </a:solidFill>
                  <a:latin typeface="Arial" charset="0"/>
                  <a:ea typeface="ＭＳ Ｐゴシック" charset="-128"/>
                </a:defRPr>
              </a:lvl7pPr>
              <a:lvl8pPr marL="3429000" indent="-228600" eaLnBrk="0" fontAlgn="base" hangingPunct="0">
                <a:spcBef>
                  <a:spcPct val="0"/>
                </a:spcBef>
                <a:spcAft>
                  <a:spcPct val="0"/>
                </a:spcAft>
                <a:defRPr sz="600">
                  <a:solidFill>
                    <a:schemeClr val="tx1"/>
                  </a:solidFill>
                  <a:latin typeface="Arial" charset="0"/>
                  <a:ea typeface="ＭＳ Ｐゴシック" charset="-128"/>
                </a:defRPr>
              </a:lvl8pPr>
              <a:lvl9pPr marL="3886200" indent="-228600" eaLnBrk="0" fontAlgn="base" hangingPunct="0">
                <a:spcBef>
                  <a:spcPct val="0"/>
                </a:spcBef>
                <a:spcAft>
                  <a:spcPct val="0"/>
                </a:spcAft>
                <a:defRPr sz="600">
                  <a:solidFill>
                    <a:schemeClr val="tx1"/>
                  </a:solidFill>
                  <a:latin typeface="Arial" charset="0"/>
                  <a:ea typeface="ＭＳ Ｐゴシック" charset="-128"/>
                </a:defRPr>
              </a:lvl9pPr>
            </a:lstStyle>
            <a:p>
              <a:r>
                <a:rPr lang="en-GB" altLang="en-US" sz="2600" b="1" dirty="0">
                  <a:solidFill>
                    <a:schemeClr val="accent1"/>
                  </a:solidFill>
                  <a:latin typeface="+mn-lt"/>
                  <a:ea typeface="Tahoma" charset="0"/>
                  <a:cs typeface="Tahoma" charset="0"/>
                </a:rPr>
                <a:t>Example</a:t>
              </a:r>
            </a:p>
          </p:txBody>
        </p:sp>
        <p:sp>
          <p:nvSpPr>
            <p:cNvPr id="30" name="Rounded Rectangle 29">
              <a:extLst>
                <a:ext uri="{FF2B5EF4-FFF2-40B4-BE49-F238E27FC236}">
                  <a16:creationId xmlns:a16="http://schemas.microsoft.com/office/drawing/2014/main" id="{D64E402C-9C30-8C4E-9812-4D0F6EBBBD6A}"/>
                </a:ext>
              </a:extLst>
            </p:cNvPr>
            <p:cNvSpPr/>
            <p:nvPr/>
          </p:nvSpPr>
          <p:spPr bwMode="auto">
            <a:xfrm>
              <a:off x="4050030" y="1539471"/>
              <a:ext cx="4783703" cy="2476725"/>
            </a:xfrm>
            <a:prstGeom prst="roundRect">
              <a:avLst>
                <a:gd name="adj" fmla="val 0"/>
              </a:avLst>
            </a:prstGeom>
            <a:noFill/>
            <a:ln w="9525" cap="flat" cmpd="sng" algn="ctr">
              <a:noFill/>
              <a:prstDash val="solid"/>
              <a:round/>
              <a:headEnd type="none" w="med" len="med"/>
              <a:tailEnd type="none" w="med" len="med"/>
            </a:ln>
            <a:effectLst/>
          </p:spPr>
          <p:txBody>
            <a:bodyPr wrap="none" lIns="68400" tIns="68400" rIns="68400" bIns="68400" anchor="t">
              <a:spAutoFit/>
            </a:bodyPr>
            <a:lstStyle/>
            <a:p>
              <a:pPr>
                <a:lnSpc>
                  <a:spcPct val="150000"/>
                </a:lnSpc>
                <a:defRPr/>
              </a:pPr>
              <a:r>
                <a:rPr lang="en-GB" sz="2600" dirty="0">
                  <a:ea typeface="Tahoma" charset="0"/>
                  <a:cs typeface="Tahoma" charset="0"/>
                </a:rPr>
                <a:t>Years in scheme – </a:t>
              </a:r>
              <a:r>
                <a:rPr lang="en-GB" sz="2600" b="1" dirty="0">
                  <a:ea typeface="Tahoma" charset="0"/>
                  <a:cs typeface="Tahoma" charset="0"/>
                </a:rPr>
                <a:t>10 years</a:t>
              </a:r>
            </a:p>
            <a:p>
              <a:pPr>
                <a:lnSpc>
                  <a:spcPct val="150000"/>
                </a:lnSpc>
                <a:defRPr/>
              </a:pPr>
              <a:r>
                <a:rPr lang="en-GB" sz="2600" dirty="0">
                  <a:ea typeface="Tahoma" charset="0"/>
                  <a:cs typeface="Tahoma" charset="0"/>
                </a:rPr>
                <a:t>You retire on a salary of – </a:t>
              </a:r>
              <a:r>
                <a:rPr lang="en-GB" sz="2600" b="1" dirty="0">
                  <a:ea typeface="Tahoma" charset="0"/>
                  <a:cs typeface="Tahoma" charset="0"/>
                </a:rPr>
                <a:t>£24,000</a:t>
              </a:r>
            </a:p>
            <a:p>
              <a:pPr>
                <a:lnSpc>
                  <a:spcPct val="150000"/>
                </a:lnSpc>
                <a:defRPr/>
              </a:pPr>
              <a:r>
                <a:rPr lang="en-GB" sz="2600" dirty="0">
                  <a:ea typeface="Tahoma" charset="0"/>
                  <a:cs typeface="Tahoma" charset="0"/>
                </a:rPr>
                <a:t>Your scheme accrual rate – </a:t>
              </a:r>
              <a:r>
                <a:rPr lang="en-GB" sz="2600" b="1" dirty="0">
                  <a:ea typeface="Tahoma" charset="0"/>
                  <a:cs typeface="Tahoma" charset="0"/>
                </a:rPr>
                <a:t>1/60th</a:t>
              </a:r>
            </a:p>
            <a:p>
              <a:pPr>
                <a:lnSpc>
                  <a:spcPct val="150000"/>
                </a:lnSpc>
                <a:defRPr/>
              </a:pPr>
              <a:r>
                <a:rPr lang="en-US" sz="2600" b="1" dirty="0">
                  <a:solidFill>
                    <a:schemeClr val="accent1"/>
                  </a:solidFill>
                  <a:ea typeface="Tahoma" charset="0"/>
                  <a:cs typeface="Tahoma" charset="0"/>
                </a:rPr>
                <a:t>10 x £24,000/60 = £4,000 a year</a:t>
              </a:r>
            </a:p>
          </p:txBody>
        </p:sp>
      </p:grpSp>
      <p:sp>
        <p:nvSpPr>
          <p:cNvPr id="3" name="Footer Placeholder 2">
            <a:extLst>
              <a:ext uri="{FF2B5EF4-FFF2-40B4-BE49-F238E27FC236}">
                <a16:creationId xmlns:a16="http://schemas.microsoft.com/office/drawing/2014/main" id="{EC320150-B06B-4F54-AC34-5E0019246BBB}"/>
              </a:ext>
            </a:extLst>
          </p:cNvPr>
          <p:cNvSpPr>
            <a:spLocks noGrp="1"/>
          </p:cNvSpPr>
          <p:nvPr>
            <p:ph type="ftr" sz="quarter" idx="11"/>
            <p:custDataLst>
              <p:tags r:id="rId1"/>
            </p:custDataLst>
          </p:nvPr>
        </p:nvSpPr>
        <p:spPr>
          <a:xfrm>
            <a:off x="0" y="6356351"/>
            <a:ext cx="12192000" cy="365125"/>
          </a:xfrm>
        </p:spPr>
        <p:txBody>
          <a:bodyPr/>
          <a:lstStyle/>
          <a:p>
            <a:r>
              <a:rPr lang="en-GB"/>
              <a:t> </a:t>
            </a:r>
          </a:p>
        </p:txBody>
      </p:sp>
    </p:spTree>
    <p:extLst>
      <p:ext uri="{BB962C8B-B14F-4D97-AF65-F5344CB8AC3E}">
        <p14:creationId xmlns:p14="http://schemas.microsoft.com/office/powerpoint/2010/main" val="36485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p:txBody>
          <a:bodyPr/>
          <a:lstStyle/>
          <a:p>
            <a:r>
              <a:rPr lang="en-US" b="1" dirty="0"/>
              <a:t>Benefits of a DC pension </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11</a:t>
            </a:fld>
            <a:endParaRPr lang="en-US"/>
          </a:p>
        </p:txBody>
      </p:sp>
      <p:grpSp>
        <p:nvGrpSpPr>
          <p:cNvPr id="6" name="Group 5">
            <a:extLst>
              <a:ext uri="{FF2B5EF4-FFF2-40B4-BE49-F238E27FC236}">
                <a16:creationId xmlns:a16="http://schemas.microsoft.com/office/drawing/2014/main" id="{461E6625-1E3C-684E-818E-E5F8CC9A544A}"/>
              </a:ext>
            </a:extLst>
          </p:cNvPr>
          <p:cNvGrpSpPr/>
          <p:nvPr/>
        </p:nvGrpSpPr>
        <p:grpSpPr>
          <a:xfrm>
            <a:off x="6485764" y="2609957"/>
            <a:ext cx="1642235" cy="2640440"/>
            <a:chOff x="6485764" y="2609957"/>
            <a:chExt cx="1642235" cy="2640440"/>
          </a:xfrm>
        </p:grpSpPr>
        <p:sp>
          <p:nvSpPr>
            <p:cNvPr id="15" name="TextBox 14">
              <a:extLst>
                <a:ext uri="{FF2B5EF4-FFF2-40B4-BE49-F238E27FC236}">
                  <a16:creationId xmlns:a16="http://schemas.microsoft.com/office/drawing/2014/main" id="{9B2DEB72-EA49-914B-BDD3-3AEB828680DD}"/>
                </a:ext>
              </a:extLst>
            </p:cNvPr>
            <p:cNvSpPr txBox="1"/>
            <p:nvPr/>
          </p:nvSpPr>
          <p:spPr bwMode="auto">
            <a:xfrm>
              <a:off x="6485764" y="4160868"/>
              <a:ext cx="1642235" cy="1089529"/>
            </a:xfrm>
            <a:prstGeom prst="rect">
              <a:avLst/>
            </a:prstGeom>
            <a:noFill/>
          </p:spPr>
          <p:txBody>
            <a:bodyPr wrap="square">
              <a:spAutoFit/>
            </a:bodyPr>
            <a:lstStyle/>
            <a:p>
              <a:pPr algn="ctr">
                <a:lnSpc>
                  <a:spcPct val="90000"/>
                </a:lnSpc>
                <a:spcBef>
                  <a:spcPct val="50000"/>
                </a:spcBef>
                <a:spcAft>
                  <a:spcPts val="1200"/>
                </a:spcAft>
                <a:buClr>
                  <a:srgbClr val="E41F1F"/>
                </a:buClr>
              </a:pPr>
              <a:r>
                <a:rPr lang="en-GB" altLang="en-US" sz="2400" b="1" dirty="0"/>
                <a:t>Investment options to suit you</a:t>
              </a:r>
            </a:p>
          </p:txBody>
        </p:sp>
        <p:grpSp>
          <p:nvGrpSpPr>
            <p:cNvPr id="40" name="Group 39">
              <a:extLst>
                <a:ext uri="{FF2B5EF4-FFF2-40B4-BE49-F238E27FC236}">
                  <a16:creationId xmlns:a16="http://schemas.microsoft.com/office/drawing/2014/main" id="{5D4AECF9-78D0-0B46-B00E-4EA7C889907C}"/>
                </a:ext>
              </a:extLst>
            </p:cNvPr>
            <p:cNvGrpSpPr/>
            <p:nvPr/>
          </p:nvGrpSpPr>
          <p:grpSpPr>
            <a:xfrm>
              <a:off x="6593738" y="2609957"/>
              <a:ext cx="1436235" cy="1436235"/>
              <a:chOff x="1107337" y="2471414"/>
              <a:chExt cx="1436235" cy="1436235"/>
            </a:xfrm>
          </p:grpSpPr>
          <p:sp>
            <p:nvSpPr>
              <p:cNvPr id="41" name="Oval 40">
                <a:extLst>
                  <a:ext uri="{FF2B5EF4-FFF2-40B4-BE49-F238E27FC236}">
                    <a16:creationId xmlns:a16="http://schemas.microsoft.com/office/drawing/2014/main" id="{7685FB4D-DFCD-1042-AA0A-FAA7304EFC28}"/>
                  </a:ext>
                </a:extLst>
              </p:cNvPr>
              <p:cNvSpPr/>
              <p:nvPr/>
            </p:nvSpPr>
            <p:spPr>
              <a:xfrm>
                <a:off x="1107337" y="2471414"/>
                <a:ext cx="1436235" cy="1436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A4A372D2-1E6F-E149-8DE9-FA3AED0576B0}"/>
                  </a:ext>
                </a:extLst>
              </p:cNvPr>
              <p:cNvPicPr>
                <a:picLocks noChangeAspect="1"/>
              </p:cNvPicPr>
              <p:nvPr/>
            </p:nvPicPr>
            <p:blipFill>
              <a:blip r:embed="rId4"/>
              <a:stretch>
                <a:fillRect/>
              </a:stretch>
            </p:blipFill>
            <p:spPr>
              <a:xfrm>
                <a:off x="1389391" y="2803756"/>
                <a:ext cx="876300" cy="762000"/>
              </a:xfrm>
              <a:prstGeom prst="rect">
                <a:avLst/>
              </a:prstGeom>
            </p:spPr>
          </p:pic>
        </p:grpSp>
      </p:grpSp>
      <p:grpSp>
        <p:nvGrpSpPr>
          <p:cNvPr id="4" name="Group 3">
            <a:extLst>
              <a:ext uri="{FF2B5EF4-FFF2-40B4-BE49-F238E27FC236}">
                <a16:creationId xmlns:a16="http://schemas.microsoft.com/office/drawing/2014/main" id="{25B86A7A-7119-8445-B3EA-3FA12D90B09F}"/>
              </a:ext>
            </a:extLst>
          </p:cNvPr>
          <p:cNvGrpSpPr/>
          <p:nvPr/>
        </p:nvGrpSpPr>
        <p:grpSpPr>
          <a:xfrm>
            <a:off x="4315370" y="2609957"/>
            <a:ext cx="1448679" cy="2640440"/>
            <a:chOff x="4315370" y="2609957"/>
            <a:chExt cx="1448679" cy="2640440"/>
          </a:xfrm>
        </p:grpSpPr>
        <p:sp>
          <p:nvSpPr>
            <p:cNvPr id="31" name="TextBox 30">
              <a:extLst>
                <a:ext uri="{FF2B5EF4-FFF2-40B4-BE49-F238E27FC236}">
                  <a16:creationId xmlns:a16="http://schemas.microsoft.com/office/drawing/2014/main" id="{7D0CE21F-8187-E845-B38C-F418A2584369}"/>
                </a:ext>
              </a:extLst>
            </p:cNvPr>
            <p:cNvSpPr txBox="1"/>
            <p:nvPr/>
          </p:nvSpPr>
          <p:spPr bwMode="auto">
            <a:xfrm>
              <a:off x="4315370" y="4160868"/>
              <a:ext cx="1448679" cy="1089529"/>
            </a:xfrm>
            <a:prstGeom prst="rect">
              <a:avLst/>
            </a:prstGeom>
            <a:noFill/>
          </p:spPr>
          <p:txBody>
            <a:bodyPr wrap="square">
              <a:spAutoFit/>
            </a:bodyPr>
            <a:lstStyle/>
            <a:p>
              <a:pPr algn="ctr">
                <a:lnSpc>
                  <a:spcPct val="90000"/>
                </a:lnSpc>
                <a:spcBef>
                  <a:spcPct val="50000"/>
                </a:spcBef>
                <a:spcAft>
                  <a:spcPts val="1200"/>
                </a:spcAft>
                <a:buClr>
                  <a:srgbClr val="E41F1F"/>
                </a:buClr>
                <a:defRPr/>
              </a:pPr>
              <a:r>
                <a:rPr lang="en-GB" sz="2400" b="1" kern="0" dirty="0">
                  <a:ea typeface="Tahoma" charset="0"/>
                  <a:cs typeface="Tahoma" charset="0"/>
                </a:rPr>
                <a:t>Flexibility on the way in</a:t>
              </a:r>
            </a:p>
          </p:txBody>
        </p:sp>
        <p:grpSp>
          <p:nvGrpSpPr>
            <p:cNvPr id="43" name="Group 42">
              <a:extLst>
                <a:ext uri="{FF2B5EF4-FFF2-40B4-BE49-F238E27FC236}">
                  <a16:creationId xmlns:a16="http://schemas.microsoft.com/office/drawing/2014/main" id="{BE5386B8-E107-7D43-8966-82D4F0A4976B}"/>
                </a:ext>
              </a:extLst>
            </p:cNvPr>
            <p:cNvGrpSpPr/>
            <p:nvPr/>
          </p:nvGrpSpPr>
          <p:grpSpPr>
            <a:xfrm>
              <a:off x="4327814" y="2609957"/>
              <a:ext cx="1436235" cy="1436235"/>
              <a:chOff x="1107337" y="2471414"/>
              <a:chExt cx="1436235" cy="1436235"/>
            </a:xfrm>
          </p:grpSpPr>
          <p:sp>
            <p:nvSpPr>
              <p:cNvPr id="44" name="Oval 43">
                <a:extLst>
                  <a:ext uri="{FF2B5EF4-FFF2-40B4-BE49-F238E27FC236}">
                    <a16:creationId xmlns:a16="http://schemas.microsoft.com/office/drawing/2014/main" id="{B6BD1A11-7E63-EB46-9647-BE871089BA10}"/>
                  </a:ext>
                </a:extLst>
              </p:cNvPr>
              <p:cNvSpPr/>
              <p:nvPr/>
            </p:nvSpPr>
            <p:spPr>
              <a:xfrm>
                <a:off x="1107337" y="2471414"/>
                <a:ext cx="1436235" cy="14362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6B0C27B-8345-D54E-B629-9FABB9DBD92D}"/>
                  </a:ext>
                </a:extLst>
              </p:cNvPr>
              <p:cNvPicPr>
                <a:picLocks noChangeAspect="1"/>
              </p:cNvPicPr>
              <p:nvPr/>
            </p:nvPicPr>
            <p:blipFill>
              <a:blip r:embed="rId5"/>
              <a:stretch>
                <a:fillRect/>
              </a:stretch>
            </p:blipFill>
            <p:spPr>
              <a:xfrm>
                <a:off x="1444454" y="2803756"/>
                <a:ext cx="762000" cy="749300"/>
              </a:xfrm>
              <a:prstGeom prst="rect">
                <a:avLst/>
              </a:prstGeom>
            </p:spPr>
          </p:pic>
        </p:grpSp>
      </p:grpSp>
      <p:grpSp>
        <p:nvGrpSpPr>
          <p:cNvPr id="3" name="Group 2">
            <a:extLst>
              <a:ext uri="{FF2B5EF4-FFF2-40B4-BE49-F238E27FC236}">
                <a16:creationId xmlns:a16="http://schemas.microsoft.com/office/drawing/2014/main" id="{D0D2B42C-19E4-3D41-BD2A-031B9956F571}"/>
              </a:ext>
            </a:extLst>
          </p:cNvPr>
          <p:cNvGrpSpPr/>
          <p:nvPr/>
        </p:nvGrpSpPr>
        <p:grpSpPr>
          <a:xfrm>
            <a:off x="1770134" y="2609957"/>
            <a:ext cx="2035250" cy="2308041"/>
            <a:chOff x="1770134" y="2609957"/>
            <a:chExt cx="2035250" cy="2308041"/>
          </a:xfrm>
        </p:grpSpPr>
        <p:sp>
          <p:nvSpPr>
            <p:cNvPr id="26" name="TextBox 6">
              <a:extLst>
                <a:ext uri="{FF2B5EF4-FFF2-40B4-BE49-F238E27FC236}">
                  <a16:creationId xmlns:a16="http://schemas.microsoft.com/office/drawing/2014/main" id="{F4F44DD1-CCA9-9643-8F54-F54E85E7E4BE}"/>
                </a:ext>
              </a:extLst>
            </p:cNvPr>
            <p:cNvSpPr txBox="1">
              <a:spLocks noChangeArrowheads="1"/>
            </p:cNvSpPr>
            <p:nvPr/>
          </p:nvSpPr>
          <p:spPr bwMode="auto">
            <a:xfrm>
              <a:off x="1770134" y="4160868"/>
              <a:ext cx="203525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00">
                  <a:solidFill>
                    <a:schemeClr val="tx1"/>
                  </a:solidFill>
                  <a:latin typeface="Arial" charset="0"/>
                  <a:ea typeface="ＭＳ Ｐゴシック" charset="-128"/>
                </a:defRPr>
              </a:lvl1pPr>
              <a:lvl2pPr marL="742950" indent="-285750">
                <a:defRPr sz="600">
                  <a:solidFill>
                    <a:schemeClr val="tx1"/>
                  </a:solidFill>
                  <a:latin typeface="Arial" charset="0"/>
                  <a:ea typeface="ＭＳ Ｐゴシック" charset="-128"/>
                </a:defRPr>
              </a:lvl2pPr>
              <a:lvl3pPr marL="1143000" indent="-228600">
                <a:defRPr sz="600">
                  <a:solidFill>
                    <a:schemeClr val="tx1"/>
                  </a:solidFill>
                  <a:latin typeface="Arial" charset="0"/>
                  <a:ea typeface="ＭＳ Ｐゴシック" charset="-128"/>
                </a:defRPr>
              </a:lvl3pPr>
              <a:lvl4pPr marL="1600200" indent="-228600">
                <a:defRPr sz="600">
                  <a:solidFill>
                    <a:schemeClr val="tx1"/>
                  </a:solidFill>
                  <a:latin typeface="Arial" charset="0"/>
                  <a:ea typeface="ＭＳ Ｐゴシック" charset="-128"/>
                </a:defRPr>
              </a:lvl4pPr>
              <a:lvl5pPr marL="2057400" indent="-228600">
                <a:defRPr sz="600">
                  <a:solidFill>
                    <a:schemeClr val="tx1"/>
                  </a:solidFill>
                  <a:latin typeface="Arial" charset="0"/>
                  <a:ea typeface="ＭＳ Ｐゴシック" charset="-128"/>
                </a:defRPr>
              </a:lvl5pPr>
              <a:lvl6pPr marL="2514600" indent="-228600" eaLnBrk="0" fontAlgn="base" hangingPunct="0">
                <a:spcBef>
                  <a:spcPct val="0"/>
                </a:spcBef>
                <a:spcAft>
                  <a:spcPct val="0"/>
                </a:spcAft>
                <a:defRPr sz="600">
                  <a:solidFill>
                    <a:schemeClr val="tx1"/>
                  </a:solidFill>
                  <a:latin typeface="Arial" charset="0"/>
                  <a:ea typeface="ＭＳ Ｐゴシック" charset="-128"/>
                </a:defRPr>
              </a:lvl6pPr>
              <a:lvl7pPr marL="2971800" indent="-228600" eaLnBrk="0" fontAlgn="base" hangingPunct="0">
                <a:spcBef>
                  <a:spcPct val="0"/>
                </a:spcBef>
                <a:spcAft>
                  <a:spcPct val="0"/>
                </a:spcAft>
                <a:defRPr sz="600">
                  <a:solidFill>
                    <a:schemeClr val="tx1"/>
                  </a:solidFill>
                  <a:latin typeface="Arial" charset="0"/>
                  <a:ea typeface="ＭＳ Ｐゴシック" charset="-128"/>
                </a:defRPr>
              </a:lvl7pPr>
              <a:lvl8pPr marL="3429000" indent="-228600" eaLnBrk="0" fontAlgn="base" hangingPunct="0">
                <a:spcBef>
                  <a:spcPct val="0"/>
                </a:spcBef>
                <a:spcAft>
                  <a:spcPct val="0"/>
                </a:spcAft>
                <a:defRPr sz="600">
                  <a:solidFill>
                    <a:schemeClr val="tx1"/>
                  </a:solidFill>
                  <a:latin typeface="Arial" charset="0"/>
                  <a:ea typeface="ＭＳ Ｐゴシック" charset="-128"/>
                </a:defRPr>
              </a:lvl8pPr>
              <a:lvl9pPr marL="3886200" indent="-228600" eaLnBrk="0" fontAlgn="base" hangingPunct="0">
                <a:spcBef>
                  <a:spcPct val="0"/>
                </a:spcBef>
                <a:spcAft>
                  <a:spcPct val="0"/>
                </a:spcAft>
                <a:defRPr sz="600">
                  <a:solidFill>
                    <a:schemeClr val="tx1"/>
                  </a:solidFill>
                  <a:latin typeface="Arial" charset="0"/>
                  <a:ea typeface="ＭＳ Ｐゴシック" charset="-128"/>
                </a:defRPr>
              </a:lvl9pPr>
            </a:lstStyle>
            <a:p>
              <a:pPr algn="ctr">
                <a:lnSpc>
                  <a:spcPct val="90000"/>
                </a:lnSpc>
                <a:spcBef>
                  <a:spcPct val="50000"/>
                </a:spcBef>
                <a:spcAft>
                  <a:spcPts val="1200"/>
                </a:spcAft>
                <a:buClr>
                  <a:srgbClr val="E41F1F"/>
                </a:buClr>
              </a:pPr>
              <a:r>
                <a:rPr lang="en-GB" altLang="en-US" sz="2400" b="1" dirty="0">
                  <a:latin typeface="+mn-lt"/>
                  <a:ea typeface="Tahoma" charset="0"/>
                  <a:cs typeface="Tahoma" charset="0"/>
                </a:rPr>
                <a:t>Help from the Government</a:t>
              </a:r>
            </a:p>
          </p:txBody>
        </p:sp>
        <p:grpSp>
          <p:nvGrpSpPr>
            <p:cNvPr id="46" name="Group 45">
              <a:extLst>
                <a:ext uri="{FF2B5EF4-FFF2-40B4-BE49-F238E27FC236}">
                  <a16:creationId xmlns:a16="http://schemas.microsoft.com/office/drawing/2014/main" id="{8A1F2316-250A-E843-A69A-A465AEB63587}"/>
                </a:ext>
              </a:extLst>
            </p:cNvPr>
            <p:cNvGrpSpPr/>
            <p:nvPr/>
          </p:nvGrpSpPr>
          <p:grpSpPr>
            <a:xfrm>
              <a:off x="2049447" y="2609957"/>
              <a:ext cx="1436235" cy="1436235"/>
              <a:chOff x="1107337" y="2471414"/>
              <a:chExt cx="1436235" cy="1436235"/>
            </a:xfrm>
          </p:grpSpPr>
          <p:sp>
            <p:nvSpPr>
              <p:cNvPr id="47" name="Oval 46">
                <a:extLst>
                  <a:ext uri="{FF2B5EF4-FFF2-40B4-BE49-F238E27FC236}">
                    <a16:creationId xmlns:a16="http://schemas.microsoft.com/office/drawing/2014/main" id="{0EDA0686-CE78-2F4D-8533-AB9DC9F06864}"/>
                  </a:ext>
                </a:extLst>
              </p:cNvPr>
              <p:cNvSpPr/>
              <p:nvPr/>
            </p:nvSpPr>
            <p:spPr>
              <a:xfrm>
                <a:off x="1107337" y="2471414"/>
                <a:ext cx="1436235" cy="1436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7E68EE8D-DA14-7548-9325-09F7C3F95234}"/>
                  </a:ext>
                </a:extLst>
              </p:cNvPr>
              <p:cNvPicPr>
                <a:picLocks noChangeAspect="1"/>
              </p:cNvPicPr>
              <p:nvPr/>
            </p:nvPicPr>
            <p:blipFill>
              <a:blip r:embed="rId6"/>
              <a:stretch>
                <a:fillRect/>
              </a:stretch>
            </p:blipFill>
            <p:spPr>
              <a:xfrm>
                <a:off x="1450804" y="2905934"/>
                <a:ext cx="749300" cy="647122"/>
              </a:xfrm>
              <a:prstGeom prst="rect">
                <a:avLst/>
              </a:prstGeom>
            </p:spPr>
          </p:pic>
        </p:grpSp>
      </p:grpSp>
      <p:grpSp>
        <p:nvGrpSpPr>
          <p:cNvPr id="7" name="Group 6">
            <a:extLst>
              <a:ext uri="{FF2B5EF4-FFF2-40B4-BE49-F238E27FC236}">
                <a16:creationId xmlns:a16="http://schemas.microsoft.com/office/drawing/2014/main" id="{AC5821B4-1182-054A-AC5D-D032C5F363F9}"/>
              </a:ext>
            </a:extLst>
          </p:cNvPr>
          <p:cNvGrpSpPr/>
          <p:nvPr/>
        </p:nvGrpSpPr>
        <p:grpSpPr>
          <a:xfrm>
            <a:off x="8786894" y="2609957"/>
            <a:ext cx="1728706" cy="2640440"/>
            <a:chOff x="8786894" y="2609957"/>
            <a:chExt cx="1728706" cy="2640440"/>
          </a:xfrm>
        </p:grpSpPr>
        <p:sp>
          <p:nvSpPr>
            <p:cNvPr id="18" name="TextBox 17">
              <a:extLst>
                <a:ext uri="{FF2B5EF4-FFF2-40B4-BE49-F238E27FC236}">
                  <a16:creationId xmlns:a16="http://schemas.microsoft.com/office/drawing/2014/main" id="{E9500918-D04B-2F4D-8275-5B92B590029B}"/>
                </a:ext>
              </a:extLst>
            </p:cNvPr>
            <p:cNvSpPr txBox="1"/>
            <p:nvPr/>
          </p:nvSpPr>
          <p:spPr bwMode="auto">
            <a:xfrm>
              <a:off x="8786894" y="4160868"/>
              <a:ext cx="1728706" cy="1089529"/>
            </a:xfrm>
            <a:prstGeom prst="rect">
              <a:avLst/>
            </a:prstGeom>
            <a:noFill/>
          </p:spPr>
          <p:txBody>
            <a:bodyPr wrap="square">
              <a:spAutoFit/>
            </a:bodyPr>
            <a:lstStyle/>
            <a:p>
              <a:pPr algn="ctr">
                <a:lnSpc>
                  <a:spcPct val="90000"/>
                </a:lnSpc>
                <a:spcBef>
                  <a:spcPct val="50000"/>
                </a:spcBef>
                <a:spcAft>
                  <a:spcPts val="1200"/>
                </a:spcAft>
                <a:buClr>
                  <a:srgbClr val="E41F1F"/>
                </a:buClr>
                <a:defRPr/>
              </a:pPr>
              <a:r>
                <a:rPr lang="en-GB" sz="2400" b="1" kern="0" dirty="0">
                  <a:ea typeface="Tahoma" charset="0"/>
                  <a:cs typeface="Tahoma" charset="0"/>
                </a:rPr>
                <a:t>Flexibility on the way out </a:t>
              </a:r>
            </a:p>
          </p:txBody>
        </p:sp>
        <p:grpSp>
          <p:nvGrpSpPr>
            <p:cNvPr id="49" name="Group 48">
              <a:extLst>
                <a:ext uri="{FF2B5EF4-FFF2-40B4-BE49-F238E27FC236}">
                  <a16:creationId xmlns:a16="http://schemas.microsoft.com/office/drawing/2014/main" id="{A4DE29F1-A196-F648-ADA2-AFAEF03DA4B5}"/>
                </a:ext>
              </a:extLst>
            </p:cNvPr>
            <p:cNvGrpSpPr/>
            <p:nvPr/>
          </p:nvGrpSpPr>
          <p:grpSpPr>
            <a:xfrm>
              <a:off x="8881932" y="2609957"/>
              <a:ext cx="1436235" cy="1436235"/>
              <a:chOff x="1107337" y="2471414"/>
              <a:chExt cx="1436235" cy="1436235"/>
            </a:xfrm>
          </p:grpSpPr>
          <p:sp>
            <p:nvSpPr>
              <p:cNvPr id="50" name="Oval 49">
                <a:extLst>
                  <a:ext uri="{FF2B5EF4-FFF2-40B4-BE49-F238E27FC236}">
                    <a16:creationId xmlns:a16="http://schemas.microsoft.com/office/drawing/2014/main" id="{B244ECDD-F690-EB41-9AAD-E8A81AF6F9BA}"/>
                  </a:ext>
                </a:extLst>
              </p:cNvPr>
              <p:cNvSpPr/>
              <p:nvPr/>
            </p:nvSpPr>
            <p:spPr>
              <a:xfrm>
                <a:off x="1107337" y="2471414"/>
                <a:ext cx="1436235" cy="14362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20E2E810-DA4B-6B4F-B123-36310F114BD0}"/>
                  </a:ext>
                </a:extLst>
              </p:cNvPr>
              <p:cNvPicPr>
                <a:picLocks noChangeAspect="1"/>
              </p:cNvPicPr>
              <p:nvPr/>
            </p:nvPicPr>
            <p:blipFill>
              <a:blip r:embed="rId7"/>
              <a:stretch>
                <a:fillRect/>
              </a:stretch>
            </p:blipFill>
            <p:spPr>
              <a:xfrm>
                <a:off x="1461034" y="2825198"/>
                <a:ext cx="762000" cy="749300"/>
              </a:xfrm>
              <a:prstGeom prst="rect">
                <a:avLst/>
              </a:prstGeom>
            </p:spPr>
          </p:pic>
        </p:grpSp>
      </p:grpSp>
      <p:sp>
        <p:nvSpPr>
          <p:cNvPr id="8" name="Footer Placeholder 7">
            <a:extLst>
              <a:ext uri="{FF2B5EF4-FFF2-40B4-BE49-F238E27FC236}">
                <a16:creationId xmlns:a16="http://schemas.microsoft.com/office/drawing/2014/main" id="{065C6DB9-F726-459A-9C32-E39643D19B31}"/>
              </a:ext>
            </a:extLst>
          </p:cNvPr>
          <p:cNvSpPr>
            <a:spLocks noGrp="1"/>
          </p:cNvSpPr>
          <p:nvPr>
            <p:ph type="ftr" sz="quarter" idx="11"/>
            <p:custDataLst>
              <p:tags r:id="rId1"/>
            </p:custDataLst>
          </p:nvPr>
        </p:nvSpPr>
        <p:spPr>
          <a:xfrm>
            <a:off x="0" y="6356351"/>
            <a:ext cx="12192000" cy="365125"/>
          </a:xfrm>
        </p:spPr>
        <p:txBody>
          <a:bodyPr/>
          <a:lstStyle/>
          <a:p>
            <a:r>
              <a:rPr lang="en-GB"/>
              <a:t> </a:t>
            </a:r>
          </a:p>
        </p:txBody>
      </p:sp>
    </p:spTree>
    <p:extLst>
      <p:ext uri="{BB962C8B-B14F-4D97-AF65-F5344CB8AC3E}">
        <p14:creationId xmlns:p14="http://schemas.microsoft.com/office/powerpoint/2010/main" val="200522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p:txBody>
          <a:bodyPr/>
          <a:lstStyle/>
          <a:p>
            <a:r>
              <a:rPr lang="en-US" b="1" dirty="0"/>
              <a:t>Things to think about</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12</a:t>
            </a:fld>
            <a:endParaRPr lang="en-US"/>
          </a:p>
        </p:txBody>
      </p:sp>
      <p:sp>
        <p:nvSpPr>
          <p:cNvPr id="28" name="TextBox 27">
            <a:extLst>
              <a:ext uri="{FF2B5EF4-FFF2-40B4-BE49-F238E27FC236}">
                <a16:creationId xmlns:a16="http://schemas.microsoft.com/office/drawing/2014/main" id="{4DCABDA6-8A13-2A48-83BD-342DF1A58334}"/>
              </a:ext>
            </a:extLst>
          </p:cNvPr>
          <p:cNvSpPr txBox="1"/>
          <p:nvPr/>
        </p:nvSpPr>
        <p:spPr>
          <a:xfrm>
            <a:off x="612000" y="1950518"/>
            <a:ext cx="3257526" cy="1753264"/>
          </a:xfrm>
          <a:prstGeom prst="rect">
            <a:avLst/>
          </a:prstGeom>
          <a:solidFill>
            <a:schemeClr val="accent1">
              <a:lumMod val="20000"/>
              <a:lumOff val="80000"/>
            </a:schemeClr>
          </a:solidFill>
          <a:ln>
            <a:noFill/>
          </a:ln>
        </p:spPr>
        <p:txBody>
          <a:bodyPr wrap="none" rtlCol="0" anchor="ctr">
            <a:noAutofit/>
          </a:bodyPr>
          <a:lstStyle/>
          <a:p>
            <a:pPr algn="ctr">
              <a:lnSpc>
                <a:spcPts val="2400"/>
              </a:lnSpc>
            </a:pPr>
            <a:r>
              <a:rPr lang="en-GB" sz="2400" b="1" dirty="0"/>
              <a:t>How long you’ll</a:t>
            </a:r>
          </a:p>
          <a:p>
            <a:pPr algn="ctr">
              <a:lnSpc>
                <a:spcPts val="2400"/>
              </a:lnSpc>
            </a:pPr>
            <a:r>
              <a:rPr lang="en-GB" sz="2400" b="1" dirty="0"/>
              <a:t>need your money </a:t>
            </a:r>
            <a:br>
              <a:rPr lang="en-GB" sz="2400" b="1" dirty="0"/>
            </a:br>
            <a:r>
              <a:rPr lang="en-GB" sz="2400" b="1" dirty="0"/>
              <a:t>to last</a:t>
            </a:r>
          </a:p>
        </p:txBody>
      </p:sp>
      <p:sp>
        <p:nvSpPr>
          <p:cNvPr id="29" name="TextBox 28">
            <a:extLst>
              <a:ext uri="{FF2B5EF4-FFF2-40B4-BE49-F238E27FC236}">
                <a16:creationId xmlns:a16="http://schemas.microsoft.com/office/drawing/2014/main" id="{A2D2BB53-5F99-414E-A6B8-C927D85578EA}"/>
              </a:ext>
            </a:extLst>
          </p:cNvPr>
          <p:cNvSpPr txBox="1"/>
          <p:nvPr/>
        </p:nvSpPr>
        <p:spPr>
          <a:xfrm>
            <a:off x="4251127" y="1950518"/>
            <a:ext cx="3257526" cy="1753264"/>
          </a:xfrm>
          <a:prstGeom prst="rect">
            <a:avLst/>
          </a:prstGeom>
          <a:solidFill>
            <a:schemeClr val="accent1">
              <a:lumMod val="20000"/>
              <a:lumOff val="80000"/>
            </a:schemeClr>
          </a:solidFill>
          <a:ln>
            <a:noFill/>
          </a:ln>
        </p:spPr>
        <p:txBody>
          <a:bodyPr wrap="none" rtlCol="0" anchor="ctr">
            <a:noAutofit/>
          </a:bodyPr>
          <a:lstStyle/>
          <a:p>
            <a:pPr algn="ctr">
              <a:lnSpc>
                <a:spcPts val="2400"/>
              </a:lnSpc>
            </a:pPr>
            <a:r>
              <a:rPr lang="en-GB" sz="2400" b="1" dirty="0"/>
              <a:t>What your living </a:t>
            </a:r>
            <a:br>
              <a:rPr lang="en-GB" sz="2400" b="1" dirty="0"/>
            </a:br>
            <a:r>
              <a:rPr lang="en-GB" sz="2400" b="1" dirty="0"/>
              <a:t>costs might be</a:t>
            </a:r>
          </a:p>
        </p:txBody>
      </p:sp>
      <p:sp>
        <p:nvSpPr>
          <p:cNvPr id="30" name="TextBox 29">
            <a:extLst>
              <a:ext uri="{FF2B5EF4-FFF2-40B4-BE49-F238E27FC236}">
                <a16:creationId xmlns:a16="http://schemas.microsoft.com/office/drawing/2014/main" id="{961621A5-7026-A644-8B49-0C8F088C2AAE}"/>
              </a:ext>
            </a:extLst>
          </p:cNvPr>
          <p:cNvSpPr txBox="1"/>
          <p:nvPr/>
        </p:nvSpPr>
        <p:spPr>
          <a:xfrm>
            <a:off x="7964145" y="1950518"/>
            <a:ext cx="3257526" cy="1753264"/>
          </a:xfrm>
          <a:prstGeom prst="rect">
            <a:avLst/>
          </a:prstGeom>
          <a:solidFill>
            <a:schemeClr val="accent1">
              <a:lumMod val="20000"/>
              <a:lumOff val="80000"/>
            </a:schemeClr>
          </a:solidFill>
          <a:ln>
            <a:noFill/>
          </a:ln>
        </p:spPr>
        <p:txBody>
          <a:bodyPr wrap="none" rtlCol="0" anchor="ctr">
            <a:noAutofit/>
          </a:bodyPr>
          <a:lstStyle/>
          <a:p>
            <a:pPr algn="ctr">
              <a:lnSpc>
                <a:spcPts val="2600"/>
              </a:lnSpc>
            </a:pPr>
            <a:r>
              <a:rPr lang="en-GB" sz="2400" b="1" dirty="0"/>
              <a:t>How long you </a:t>
            </a:r>
            <a:br>
              <a:rPr lang="en-GB" sz="2400" b="1" dirty="0"/>
            </a:br>
            <a:r>
              <a:rPr lang="en-GB" sz="2400" b="1" dirty="0"/>
              <a:t>want to keep working</a:t>
            </a:r>
          </a:p>
        </p:txBody>
      </p:sp>
      <p:sp>
        <p:nvSpPr>
          <p:cNvPr id="32" name="TextBox 31">
            <a:extLst>
              <a:ext uri="{FF2B5EF4-FFF2-40B4-BE49-F238E27FC236}">
                <a16:creationId xmlns:a16="http://schemas.microsoft.com/office/drawing/2014/main" id="{DC707B47-19BE-9B43-A152-315DD0709113}"/>
              </a:ext>
            </a:extLst>
          </p:cNvPr>
          <p:cNvSpPr txBox="1"/>
          <p:nvPr/>
        </p:nvSpPr>
        <p:spPr>
          <a:xfrm>
            <a:off x="612000" y="4037936"/>
            <a:ext cx="3257526" cy="1753264"/>
          </a:xfrm>
          <a:prstGeom prst="rect">
            <a:avLst/>
          </a:prstGeom>
          <a:solidFill>
            <a:schemeClr val="accent1">
              <a:lumMod val="20000"/>
              <a:lumOff val="80000"/>
            </a:schemeClr>
          </a:solidFill>
          <a:ln>
            <a:noFill/>
          </a:ln>
        </p:spPr>
        <p:txBody>
          <a:bodyPr wrap="none" rtlCol="0" anchor="ctr">
            <a:noAutofit/>
          </a:bodyPr>
          <a:lstStyle/>
          <a:p>
            <a:pPr algn="ctr">
              <a:lnSpc>
                <a:spcPts val="2400"/>
              </a:lnSpc>
            </a:pPr>
            <a:r>
              <a:rPr lang="en-GB" sz="2400" b="1" dirty="0"/>
              <a:t>How much tax </a:t>
            </a:r>
            <a:br>
              <a:rPr lang="en-GB" sz="2400" b="1" dirty="0"/>
            </a:br>
            <a:r>
              <a:rPr lang="en-GB" sz="2400" b="1" dirty="0"/>
              <a:t>you might pay</a:t>
            </a:r>
          </a:p>
        </p:txBody>
      </p:sp>
      <p:sp>
        <p:nvSpPr>
          <p:cNvPr id="33" name="TextBox 32">
            <a:extLst>
              <a:ext uri="{FF2B5EF4-FFF2-40B4-BE49-F238E27FC236}">
                <a16:creationId xmlns:a16="http://schemas.microsoft.com/office/drawing/2014/main" id="{0700E54F-F782-AB4F-B3AB-EFF418E0D199}"/>
              </a:ext>
            </a:extLst>
          </p:cNvPr>
          <p:cNvSpPr txBox="1"/>
          <p:nvPr/>
        </p:nvSpPr>
        <p:spPr>
          <a:xfrm>
            <a:off x="4251127" y="4037936"/>
            <a:ext cx="3257526" cy="1753264"/>
          </a:xfrm>
          <a:prstGeom prst="rect">
            <a:avLst/>
          </a:prstGeom>
          <a:solidFill>
            <a:schemeClr val="accent1">
              <a:lumMod val="20000"/>
              <a:lumOff val="80000"/>
            </a:schemeClr>
          </a:solidFill>
          <a:ln>
            <a:noFill/>
          </a:ln>
        </p:spPr>
        <p:txBody>
          <a:bodyPr wrap="none" rtlCol="0" anchor="ctr">
            <a:noAutofit/>
          </a:bodyPr>
          <a:lstStyle/>
          <a:p>
            <a:pPr algn="ctr">
              <a:lnSpc>
                <a:spcPts val="2400"/>
              </a:lnSpc>
            </a:pPr>
            <a:r>
              <a:rPr lang="en-GB" sz="2400" b="1" dirty="0"/>
              <a:t>How much you </a:t>
            </a:r>
            <a:br>
              <a:rPr lang="en-GB" sz="2400" b="1" dirty="0"/>
            </a:br>
            <a:r>
              <a:rPr lang="en-GB" sz="2400" b="1" dirty="0"/>
              <a:t>want to leave behind</a:t>
            </a:r>
          </a:p>
        </p:txBody>
      </p:sp>
      <p:sp>
        <p:nvSpPr>
          <p:cNvPr id="34" name="TextBox 33">
            <a:extLst>
              <a:ext uri="{FF2B5EF4-FFF2-40B4-BE49-F238E27FC236}">
                <a16:creationId xmlns:a16="http://schemas.microsoft.com/office/drawing/2014/main" id="{F352B452-EC70-B34A-8274-FE75F10967F8}"/>
              </a:ext>
            </a:extLst>
          </p:cNvPr>
          <p:cNvSpPr txBox="1"/>
          <p:nvPr/>
        </p:nvSpPr>
        <p:spPr>
          <a:xfrm>
            <a:off x="7964145" y="4037936"/>
            <a:ext cx="3257526" cy="1753264"/>
          </a:xfrm>
          <a:prstGeom prst="rect">
            <a:avLst/>
          </a:prstGeom>
          <a:solidFill>
            <a:schemeClr val="accent1">
              <a:lumMod val="20000"/>
              <a:lumOff val="80000"/>
            </a:schemeClr>
          </a:solidFill>
          <a:ln>
            <a:noFill/>
          </a:ln>
        </p:spPr>
        <p:txBody>
          <a:bodyPr wrap="none" rtlCol="0" anchor="ctr">
            <a:noAutofit/>
          </a:bodyPr>
          <a:lstStyle/>
          <a:p>
            <a:pPr algn="ctr">
              <a:lnSpc>
                <a:spcPts val="2600"/>
              </a:lnSpc>
            </a:pPr>
            <a:r>
              <a:rPr lang="en-GB" sz="2400" b="1" dirty="0"/>
              <a:t>How health</a:t>
            </a:r>
            <a:br>
              <a:rPr lang="en-GB" sz="2400" b="1" dirty="0"/>
            </a:br>
            <a:r>
              <a:rPr lang="en-GB" sz="2400" b="1" dirty="0"/>
              <a:t>and/or lifestyle </a:t>
            </a:r>
            <a:br>
              <a:rPr lang="en-GB" sz="2400" b="1" dirty="0"/>
            </a:br>
            <a:r>
              <a:rPr lang="en-GB" sz="2400" b="1" dirty="0"/>
              <a:t>could affect</a:t>
            </a:r>
          </a:p>
          <a:p>
            <a:pPr algn="ctr">
              <a:lnSpc>
                <a:spcPts val="2600"/>
              </a:lnSpc>
            </a:pPr>
            <a:r>
              <a:rPr lang="en-GB" sz="2400" b="1" dirty="0"/>
              <a:t>what you get</a:t>
            </a:r>
          </a:p>
        </p:txBody>
      </p:sp>
      <p:sp>
        <p:nvSpPr>
          <p:cNvPr id="3" name="Footer Placeholder 2">
            <a:extLst>
              <a:ext uri="{FF2B5EF4-FFF2-40B4-BE49-F238E27FC236}">
                <a16:creationId xmlns:a16="http://schemas.microsoft.com/office/drawing/2014/main" id="{FA3885F9-2DE4-4495-B71E-FD28A5424816}"/>
              </a:ext>
            </a:extLst>
          </p:cNvPr>
          <p:cNvSpPr>
            <a:spLocks noGrp="1"/>
          </p:cNvSpPr>
          <p:nvPr>
            <p:ph type="ftr" sz="quarter" idx="11"/>
            <p:custDataLst>
              <p:tags r:id="rId1"/>
            </p:custDataLst>
          </p:nvPr>
        </p:nvSpPr>
        <p:spPr>
          <a:xfrm>
            <a:off x="0" y="6356351"/>
            <a:ext cx="12192000" cy="365125"/>
          </a:xfrm>
        </p:spPr>
        <p:txBody>
          <a:bodyPr/>
          <a:lstStyle/>
          <a:p>
            <a:r>
              <a:rPr lang="en-GB"/>
              <a:t> </a:t>
            </a:r>
          </a:p>
        </p:txBody>
      </p:sp>
    </p:spTree>
    <p:extLst>
      <p:ext uri="{BB962C8B-B14F-4D97-AF65-F5344CB8AC3E}">
        <p14:creationId xmlns:p14="http://schemas.microsoft.com/office/powerpoint/2010/main" val="321508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p:txBody>
          <a:bodyPr/>
          <a:lstStyle/>
          <a:p>
            <a:r>
              <a:rPr lang="en-US" b="1" dirty="0"/>
              <a:t>Flexible ways to take your money</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13</a:t>
            </a:fld>
            <a:endParaRPr lang="en-US"/>
          </a:p>
        </p:txBody>
      </p:sp>
      <p:grpSp>
        <p:nvGrpSpPr>
          <p:cNvPr id="7" name="Group 6">
            <a:extLst>
              <a:ext uri="{FF2B5EF4-FFF2-40B4-BE49-F238E27FC236}">
                <a16:creationId xmlns:a16="http://schemas.microsoft.com/office/drawing/2014/main" id="{48B8BEBC-BE69-6249-94DA-458C76F406BF}"/>
              </a:ext>
            </a:extLst>
          </p:cNvPr>
          <p:cNvGrpSpPr/>
          <p:nvPr/>
        </p:nvGrpSpPr>
        <p:grpSpPr>
          <a:xfrm>
            <a:off x="8119312" y="2295921"/>
            <a:ext cx="2251835" cy="2640440"/>
            <a:chOff x="7719869" y="2295921"/>
            <a:chExt cx="2251835" cy="2640440"/>
          </a:xfrm>
        </p:grpSpPr>
        <p:sp>
          <p:nvSpPr>
            <p:cNvPr id="15" name="TextBox 14">
              <a:extLst>
                <a:ext uri="{FF2B5EF4-FFF2-40B4-BE49-F238E27FC236}">
                  <a16:creationId xmlns:a16="http://schemas.microsoft.com/office/drawing/2014/main" id="{9B2DEB72-EA49-914B-BDD3-3AEB828680DD}"/>
                </a:ext>
              </a:extLst>
            </p:cNvPr>
            <p:cNvSpPr txBox="1"/>
            <p:nvPr/>
          </p:nvSpPr>
          <p:spPr bwMode="auto">
            <a:xfrm>
              <a:off x="7719869" y="3846832"/>
              <a:ext cx="2251835" cy="1089529"/>
            </a:xfrm>
            <a:prstGeom prst="rect">
              <a:avLst/>
            </a:prstGeom>
            <a:noFill/>
          </p:spPr>
          <p:txBody>
            <a:bodyPr wrap="square">
              <a:spAutoFit/>
            </a:bodyPr>
            <a:lstStyle/>
            <a:p>
              <a:pPr algn="ctr">
                <a:lnSpc>
                  <a:spcPct val="90000"/>
                </a:lnSpc>
                <a:spcBef>
                  <a:spcPct val="50000"/>
                </a:spcBef>
                <a:spcAft>
                  <a:spcPts val="1200"/>
                </a:spcAft>
                <a:buClr>
                  <a:srgbClr val="E41F1F"/>
                </a:buClr>
              </a:pPr>
              <a:r>
                <a:rPr lang="en-GB" altLang="en-US" sz="2400" b="1" dirty="0"/>
                <a:t>Flexible cash </a:t>
              </a:r>
              <a:br>
                <a:rPr lang="en-GB" altLang="en-US" sz="2400" b="1" dirty="0"/>
              </a:br>
              <a:r>
                <a:rPr lang="en-GB" altLang="en-US" sz="2400" b="1" dirty="0"/>
                <a:t>or income </a:t>
              </a:r>
              <a:br>
                <a:rPr lang="en-GB" altLang="en-US" sz="2400" b="1" dirty="0"/>
              </a:br>
              <a:r>
                <a:rPr lang="en-GB" altLang="en-US" sz="2400" b="1" dirty="0"/>
                <a:t>(drawdown)</a:t>
              </a:r>
            </a:p>
          </p:txBody>
        </p:sp>
        <p:grpSp>
          <p:nvGrpSpPr>
            <p:cNvPr id="40" name="Group 39">
              <a:extLst>
                <a:ext uri="{FF2B5EF4-FFF2-40B4-BE49-F238E27FC236}">
                  <a16:creationId xmlns:a16="http://schemas.microsoft.com/office/drawing/2014/main" id="{5D4AECF9-78D0-0B46-B00E-4EA7C889907C}"/>
                </a:ext>
              </a:extLst>
            </p:cNvPr>
            <p:cNvGrpSpPr/>
            <p:nvPr/>
          </p:nvGrpSpPr>
          <p:grpSpPr>
            <a:xfrm>
              <a:off x="8136211" y="2295921"/>
              <a:ext cx="1436235" cy="1436235"/>
              <a:chOff x="1107337" y="2471414"/>
              <a:chExt cx="1436235" cy="1436235"/>
            </a:xfrm>
          </p:grpSpPr>
          <p:sp>
            <p:nvSpPr>
              <p:cNvPr id="41" name="Oval 40">
                <a:extLst>
                  <a:ext uri="{FF2B5EF4-FFF2-40B4-BE49-F238E27FC236}">
                    <a16:creationId xmlns:a16="http://schemas.microsoft.com/office/drawing/2014/main" id="{7685FB4D-DFCD-1042-AA0A-FAA7304EFC28}"/>
                  </a:ext>
                </a:extLst>
              </p:cNvPr>
              <p:cNvSpPr/>
              <p:nvPr/>
            </p:nvSpPr>
            <p:spPr>
              <a:xfrm>
                <a:off x="1107337" y="2471414"/>
                <a:ext cx="1436235" cy="1436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A4A372D2-1E6F-E149-8DE9-FA3AED0576B0}"/>
                  </a:ext>
                </a:extLst>
              </p:cNvPr>
              <p:cNvPicPr>
                <a:picLocks noChangeAspect="1"/>
              </p:cNvPicPr>
              <p:nvPr/>
            </p:nvPicPr>
            <p:blipFill>
              <a:blip r:embed="rId4"/>
              <a:stretch>
                <a:fillRect/>
              </a:stretch>
            </p:blipFill>
            <p:spPr>
              <a:xfrm>
                <a:off x="1343209" y="2942164"/>
                <a:ext cx="947409" cy="546153"/>
              </a:xfrm>
              <a:prstGeom prst="rect">
                <a:avLst/>
              </a:prstGeom>
            </p:spPr>
          </p:pic>
        </p:grpSp>
      </p:grpSp>
      <p:grpSp>
        <p:nvGrpSpPr>
          <p:cNvPr id="6" name="Group 5">
            <a:extLst>
              <a:ext uri="{FF2B5EF4-FFF2-40B4-BE49-F238E27FC236}">
                <a16:creationId xmlns:a16="http://schemas.microsoft.com/office/drawing/2014/main" id="{E9426F96-5016-304D-9E64-D2CF782BBA0E}"/>
              </a:ext>
            </a:extLst>
          </p:cNvPr>
          <p:cNvGrpSpPr/>
          <p:nvPr/>
        </p:nvGrpSpPr>
        <p:grpSpPr>
          <a:xfrm>
            <a:off x="5026338" y="2295921"/>
            <a:ext cx="2260920" cy="2972839"/>
            <a:chOff x="5050988" y="2295921"/>
            <a:chExt cx="2260920" cy="2972839"/>
          </a:xfrm>
        </p:grpSpPr>
        <p:sp>
          <p:nvSpPr>
            <p:cNvPr id="31" name="TextBox 30">
              <a:extLst>
                <a:ext uri="{FF2B5EF4-FFF2-40B4-BE49-F238E27FC236}">
                  <a16:creationId xmlns:a16="http://schemas.microsoft.com/office/drawing/2014/main" id="{7D0CE21F-8187-E845-B38C-F418A2584369}"/>
                </a:ext>
              </a:extLst>
            </p:cNvPr>
            <p:cNvSpPr txBox="1"/>
            <p:nvPr/>
          </p:nvSpPr>
          <p:spPr bwMode="auto">
            <a:xfrm>
              <a:off x="5050988" y="3846832"/>
              <a:ext cx="2260920" cy="1421928"/>
            </a:xfrm>
            <a:prstGeom prst="rect">
              <a:avLst/>
            </a:prstGeom>
            <a:noFill/>
          </p:spPr>
          <p:txBody>
            <a:bodyPr wrap="square">
              <a:spAutoFit/>
            </a:bodyPr>
            <a:lstStyle/>
            <a:p>
              <a:pPr algn="ctr">
                <a:lnSpc>
                  <a:spcPct val="90000"/>
                </a:lnSpc>
                <a:spcBef>
                  <a:spcPct val="50000"/>
                </a:spcBef>
                <a:spcAft>
                  <a:spcPts val="1200"/>
                </a:spcAft>
                <a:buClr>
                  <a:srgbClr val="E41F1F"/>
                </a:buClr>
                <a:defRPr/>
              </a:pPr>
              <a:r>
                <a:rPr lang="en-GB" sz="2400" b="1" kern="0" dirty="0">
                  <a:ea typeface="Tahoma" charset="0"/>
                  <a:cs typeface="Tahoma" charset="0"/>
                </a:rPr>
                <a:t>Get a guaranteed income for life  (an annuity)</a:t>
              </a:r>
            </a:p>
          </p:txBody>
        </p:sp>
        <p:grpSp>
          <p:nvGrpSpPr>
            <p:cNvPr id="43" name="Group 42">
              <a:extLst>
                <a:ext uri="{FF2B5EF4-FFF2-40B4-BE49-F238E27FC236}">
                  <a16:creationId xmlns:a16="http://schemas.microsoft.com/office/drawing/2014/main" id="{BE5386B8-E107-7D43-8966-82D4F0A4976B}"/>
                </a:ext>
              </a:extLst>
            </p:cNvPr>
            <p:cNvGrpSpPr/>
            <p:nvPr/>
          </p:nvGrpSpPr>
          <p:grpSpPr>
            <a:xfrm>
              <a:off x="5463331" y="2295921"/>
              <a:ext cx="1436235" cy="1436235"/>
              <a:chOff x="1107337" y="2471414"/>
              <a:chExt cx="1436235" cy="1436235"/>
            </a:xfrm>
          </p:grpSpPr>
          <p:sp>
            <p:nvSpPr>
              <p:cNvPr id="44" name="Oval 43">
                <a:extLst>
                  <a:ext uri="{FF2B5EF4-FFF2-40B4-BE49-F238E27FC236}">
                    <a16:creationId xmlns:a16="http://schemas.microsoft.com/office/drawing/2014/main" id="{B6BD1A11-7E63-EB46-9647-BE871089BA10}"/>
                  </a:ext>
                </a:extLst>
              </p:cNvPr>
              <p:cNvSpPr/>
              <p:nvPr/>
            </p:nvSpPr>
            <p:spPr>
              <a:xfrm>
                <a:off x="1107337" y="2471414"/>
                <a:ext cx="1436235" cy="14362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6B0C27B-8345-D54E-B629-9FABB9DBD92D}"/>
                  </a:ext>
                </a:extLst>
              </p:cNvPr>
              <p:cNvPicPr>
                <a:picLocks noChangeAspect="1"/>
              </p:cNvPicPr>
              <p:nvPr/>
            </p:nvPicPr>
            <p:blipFill>
              <a:blip r:embed="rId5"/>
              <a:stretch>
                <a:fillRect/>
              </a:stretch>
            </p:blipFill>
            <p:spPr>
              <a:xfrm>
                <a:off x="1342854" y="2764837"/>
                <a:ext cx="965200" cy="800100"/>
              </a:xfrm>
              <a:prstGeom prst="rect">
                <a:avLst/>
              </a:prstGeom>
            </p:spPr>
          </p:pic>
        </p:grpSp>
      </p:grpSp>
      <p:grpSp>
        <p:nvGrpSpPr>
          <p:cNvPr id="4" name="Group 3">
            <a:extLst>
              <a:ext uri="{FF2B5EF4-FFF2-40B4-BE49-F238E27FC236}">
                <a16:creationId xmlns:a16="http://schemas.microsoft.com/office/drawing/2014/main" id="{57085D40-4E8D-814B-98C4-A7199F42C935}"/>
              </a:ext>
            </a:extLst>
          </p:cNvPr>
          <p:cNvGrpSpPr/>
          <p:nvPr/>
        </p:nvGrpSpPr>
        <p:grpSpPr>
          <a:xfrm>
            <a:off x="2006754" y="2295921"/>
            <a:ext cx="2035250" cy="2640440"/>
            <a:chOff x="2528037" y="2295921"/>
            <a:chExt cx="2035250" cy="2640440"/>
          </a:xfrm>
        </p:grpSpPr>
        <p:sp>
          <p:nvSpPr>
            <p:cNvPr id="26" name="TextBox 6">
              <a:extLst>
                <a:ext uri="{FF2B5EF4-FFF2-40B4-BE49-F238E27FC236}">
                  <a16:creationId xmlns:a16="http://schemas.microsoft.com/office/drawing/2014/main" id="{F4F44DD1-CCA9-9643-8F54-F54E85E7E4BE}"/>
                </a:ext>
              </a:extLst>
            </p:cNvPr>
            <p:cNvSpPr txBox="1">
              <a:spLocks noChangeArrowheads="1"/>
            </p:cNvSpPr>
            <p:nvPr/>
          </p:nvSpPr>
          <p:spPr bwMode="auto">
            <a:xfrm>
              <a:off x="2528037" y="3846832"/>
              <a:ext cx="203525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00">
                  <a:solidFill>
                    <a:schemeClr val="tx1"/>
                  </a:solidFill>
                  <a:latin typeface="Arial" charset="0"/>
                  <a:ea typeface="ＭＳ Ｐゴシック" charset="-128"/>
                </a:defRPr>
              </a:lvl1pPr>
              <a:lvl2pPr marL="742950" indent="-285750">
                <a:defRPr sz="600">
                  <a:solidFill>
                    <a:schemeClr val="tx1"/>
                  </a:solidFill>
                  <a:latin typeface="Arial" charset="0"/>
                  <a:ea typeface="ＭＳ Ｐゴシック" charset="-128"/>
                </a:defRPr>
              </a:lvl2pPr>
              <a:lvl3pPr marL="1143000" indent="-228600">
                <a:defRPr sz="600">
                  <a:solidFill>
                    <a:schemeClr val="tx1"/>
                  </a:solidFill>
                  <a:latin typeface="Arial" charset="0"/>
                  <a:ea typeface="ＭＳ Ｐゴシック" charset="-128"/>
                </a:defRPr>
              </a:lvl3pPr>
              <a:lvl4pPr marL="1600200" indent="-228600">
                <a:defRPr sz="600">
                  <a:solidFill>
                    <a:schemeClr val="tx1"/>
                  </a:solidFill>
                  <a:latin typeface="Arial" charset="0"/>
                  <a:ea typeface="ＭＳ Ｐゴシック" charset="-128"/>
                </a:defRPr>
              </a:lvl4pPr>
              <a:lvl5pPr marL="2057400" indent="-228600">
                <a:defRPr sz="600">
                  <a:solidFill>
                    <a:schemeClr val="tx1"/>
                  </a:solidFill>
                  <a:latin typeface="Arial" charset="0"/>
                  <a:ea typeface="ＭＳ Ｐゴシック" charset="-128"/>
                </a:defRPr>
              </a:lvl5pPr>
              <a:lvl6pPr marL="2514600" indent="-228600" eaLnBrk="0" fontAlgn="base" hangingPunct="0">
                <a:spcBef>
                  <a:spcPct val="0"/>
                </a:spcBef>
                <a:spcAft>
                  <a:spcPct val="0"/>
                </a:spcAft>
                <a:defRPr sz="600">
                  <a:solidFill>
                    <a:schemeClr val="tx1"/>
                  </a:solidFill>
                  <a:latin typeface="Arial" charset="0"/>
                  <a:ea typeface="ＭＳ Ｐゴシック" charset="-128"/>
                </a:defRPr>
              </a:lvl6pPr>
              <a:lvl7pPr marL="2971800" indent="-228600" eaLnBrk="0" fontAlgn="base" hangingPunct="0">
                <a:spcBef>
                  <a:spcPct val="0"/>
                </a:spcBef>
                <a:spcAft>
                  <a:spcPct val="0"/>
                </a:spcAft>
                <a:defRPr sz="600">
                  <a:solidFill>
                    <a:schemeClr val="tx1"/>
                  </a:solidFill>
                  <a:latin typeface="Arial" charset="0"/>
                  <a:ea typeface="ＭＳ Ｐゴシック" charset="-128"/>
                </a:defRPr>
              </a:lvl7pPr>
              <a:lvl8pPr marL="3429000" indent="-228600" eaLnBrk="0" fontAlgn="base" hangingPunct="0">
                <a:spcBef>
                  <a:spcPct val="0"/>
                </a:spcBef>
                <a:spcAft>
                  <a:spcPct val="0"/>
                </a:spcAft>
                <a:defRPr sz="600">
                  <a:solidFill>
                    <a:schemeClr val="tx1"/>
                  </a:solidFill>
                  <a:latin typeface="Arial" charset="0"/>
                  <a:ea typeface="ＭＳ Ｐゴシック" charset="-128"/>
                </a:defRPr>
              </a:lvl8pPr>
              <a:lvl9pPr marL="3886200" indent="-228600" eaLnBrk="0" fontAlgn="base" hangingPunct="0">
                <a:spcBef>
                  <a:spcPct val="0"/>
                </a:spcBef>
                <a:spcAft>
                  <a:spcPct val="0"/>
                </a:spcAft>
                <a:defRPr sz="600">
                  <a:solidFill>
                    <a:schemeClr val="tx1"/>
                  </a:solidFill>
                  <a:latin typeface="Arial" charset="0"/>
                  <a:ea typeface="ＭＳ Ｐゴシック" charset="-128"/>
                </a:defRPr>
              </a:lvl9pPr>
            </a:lstStyle>
            <a:p>
              <a:pPr algn="ctr">
                <a:lnSpc>
                  <a:spcPct val="90000"/>
                </a:lnSpc>
                <a:spcBef>
                  <a:spcPct val="50000"/>
                </a:spcBef>
                <a:spcAft>
                  <a:spcPts val="1200"/>
                </a:spcAft>
                <a:buClr>
                  <a:srgbClr val="E41F1F"/>
                </a:buClr>
              </a:pPr>
              <a:r>
                <a:rPr lang="en-GB" altLang="en-US" sz="2400" b="1" dirty="0">
                  <a:latin typeface="+mn-lt"/>
                  <a:ea typeface="Tahoma" charset="0"/>
                  <a:cs typeface="Tahoma" charset="0"/>
                </a:rPr>
                <a:t>Cash in your pension all at once</a:t>
              </a:r>
            </a:p>
          </p:txBody>
        </p:sp>
        <p:grpSp>
          <p:nvGrpSpPr>
            <p:cNvPr id="46" name="Group 45">
              <a:extLst>
                <a:ext uri="{FF2B5EF4-FFF2-40B4-BE49-F238E27FC236}">
                  <a16:creationId xmlns:a16="http://schemas.microsoft.com/office/drawing/2014/main" id="{8A1F2316-250A-E843-A69A-A465AEB63587}"/>
                </a:ext>
              </a:extLst>
            </p:cNvPr>
            <p:cNvGrpSpPr/>
            <p:nvPr/>
          </p:nvGrpSpPr>
          <p:grpSpPr>
            <a:xfrm>
              <a:off x="2807350" y="2295921"/>
              <a:ext cx="1436235" cy="1436235"/>
              <a:chOff x="1107337" y="2471414"/>
              <a:chExt cx="1436235" cy="1436235"/>
            </a:xfrm>
          </p:grpSpPr>
          <p:sp>
            <p:nvSpPr>
              <p:cNvPr id="47" name="Oval 46">
                <a:extLst>
                  <a:ext uri="{FF2B5EF4-FFF2-40B4-BE49-F238E27FC236}">
                    <a16:creationId xmlns:a16="http://schemas.microsoft.com/office/drawing/2014/main" id="{0EDA0686-CE78-2F4D-8533-AB9DC9F06864}"/>
                  </a:ext>
                </a:extLst>
              </p:cNvPr>
              <p:cNvSpPr/>
              <p:nvPr/>
            </p:nvSpPr>
            <p:spPr>
              <a:xfrm>
                <a:off x="1107337" y="2471414"/>
                <a:ext cx="1436235" cy="1436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7E68EE8D-DA14-7548-9325-09F7C3F95234}"/>
                  </a:ext>
                </a:extLst>
              </p:cNvPr>
              <p:cNvPicPr>
                <a:picLocks noChangeAspect="1"/>
              </p:cNvPicPr>
              <p:nvPr/>
            </p:nvPicPr>
            <p:blipFill>
              <a:blip r:embed="rId6"/>
              <a:stretch>
                <a:fillRect/>
              </a:stretch>
            </p:blipFill>
            <p:spPr>
              <a:xfrm>
                <a:off x="1589342" y="2868990"/>
                <a:ext cx="472224" cy="647122"/>
              </a:xfrm>
              <a:prstGeom prst="rect">
                <a:avLst/>
              </a:prstGeom>
            </p:spPr>
          </p:pic>
        </p:grpSp>
      </p:grpSp>
      <p:sp>
        <p:nvSpPr>
          <p:cNvPr id="20" name="Rectangle 19">
            <a:extLst>
              <a:ext uri="{FF2B5EF4-FFF2-40B4-BE49-F238E27FC236}">
                <a16:creationId xmlns:a16="http://schemas.microsoft.com/office/drawing/2014/main" id="{90BEF91A-4AED-5340-85C6-21166790F8AA}"/>
              </a:ext>
            </a:extLst>
          </p:cNvPr>
          <p:cNvSpPr/>
          <p:nvPr/>
        </p:nvSpPr>
        <p:spPr>
          <a:xfrm>
            <a:off x="0" y="5894686"/>
            <a:ext cx="12191999" cy="461665"/>
          </a:xfrm>
          <a:prstGeom prst="rect">
            <a:avLst/>
          </a:prstGeom>
        </p:spPr>
        <p:txBody>
          <a:bodyPr wrap="square">
            <a:spAutoFit/>
          </a:bodyPr>
          <a:lstStyle/>
          <a:p>
            <a:pPr algn="ctr" defTabSz="914400" eaLnBrk="0" fontAlgn="base" hangingPunct="0">
              <a:spcBef>
                <a:spcPct val="0"/>
              </a:spcBef>
              <a:spcAft>
                <a:spcPct val="0"/>
              </a:spcAft>
            </a:pPr>
            <a:r>
              <a:rPr lang="en-GB" sz="2400" b="1" dirty="0"/>
              <a:t>Do nothing or take a combination of these options</a:t>
            </a:r>
          </a:p>
        </p:txBody>
      </p:sp>
      <p:sp>
        <p:nvSpPr>
          <p:cNvPr id="3" name="Footer Placeholder 2">
            <a:extLst>
              <a:ext uri="{FF2B5EF4-FFF2-40B4-BE49-F238E27FC236}">
                <a16:creationId xmlns:a16="http://schemas.microsoft.com/office/drawing/2014/main" id="{FA2191D2-39DF-4620-A544-8D49345C3745}"/>
              </a:ext>
            </a:extLst>
          </p:cNvPr>
          <p:cNvSpPr>
            <a:spLocks noGrp="1"/>
          </p:cNvSpPr>
          <p:nvPr>
            <p:ph type="ftr" sz="quarter" idx="11"/>
            <p:custDataLst>
              <p:tags r:id="rId1"/>
            </p:custDataLst>
          </p:nvPr>
        </p:nvSpPr>
        <p:spPr>
          <a:xfrm>
            <a:off x="0" y="6356351"/>
            <a:ext cx="12192000" cy="365125"/>
          </a:xfrm>
        </p:spPr>
        <p:txBody>
          <a:bodyPr/>
          <a:lstStyle/>
          <a:p>
            <a:r>
              <a:rPr lang="en-GB" dirty="0"/>
              <a:t> </a:t>
            </a:r>
          </a:p>
        </p:txBody>
      </p:sp>
    </p:spTree>
    <p:extLst>
      <p:ext uri="{BB962C8B-B14F-4D97-AF65-F5344CB8AC3E}">
        <p14:creationId xmlns:p14="http://schemas.microsoft.com/office/powerpoint/2010/main" val="398288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4CB697-13C8-B744-95B7-290BE3E66C95}"/>
              </a:ext>
            </a:extLst>
          </p:cNvPr>
          <p:cNvGrpSpPr/>
          <p:nvPr/>
        </p:nvGrpSpPr>
        <p:grpSpPr>
          <a:xfrm>
            <a:off x="775057" y="1677814"/>
            <a:ext cx="1766533" cy="2045893"/>
            <a:chOff x="4846671" y="1362285"/>
            <a:chExt cx="2157584" cy="2498785"/>
          </a:xfrm>
        </p:grpSpPr>
        <p:pic>
          <p:nvPicPr>
            <p:cNvPr id="22" name="Picture 21">
              <a:extLst>
                <a:ext uri="{FF2B5EF4-FFF2-40B4-BE49-F238E27FC236}">
                  <a16:creationId xmlns:a16="http://schemas.microsoft.com/office/drawing/2014/main" id="{3547AF98-510F-DA48-8222-04E3B475746E}"/>
                </a:ext>
              </a:extLst>
            </p:cNvPr>
            <p:cNvPicPr>
              <a:picLocks noChangeAspect="1"/>
            </p:cNvPicPr>
            <p:nvPr/>
          </p:nvPicPr>
          <p:blipFill rotWithShape="1">
            <a:blip r:embed="rId4"/>
            <a:srcRect l="10325" t="2094" r="10559" b="1435"/>
            <a:stretch/>
          </p:blipFill>
          <p:spPr>
            <a:xfrm>
              <a:off x="5269425" y="1813301"/>
              <a:ext cx="1332854" cy="1623819"/>
            </a:xfrm>
            <a:prstGeom prst="rect">
              <a:avLst/>
            </a:prstGeom>
          </p:spPr>
        </p:pic>
        <p:pic>
          <p:nvPicPr>
            <p:cNvPr id="8" name="Picture 7">
              <a:extLst>
                <a:ext uri="{FF2B5EF4-FFF2-40B4-BE49-F238E27FC236}">
                  <a16:creationId xmlns:a16="http://schemas.microsoft.com/office/drawing/2014/main" id="{F47075EB-C12B-3944-BB6A-3C8CEAC49156}"/>
                </a:ext>
              </a:extLst>
            </p:cNvPr>
            <p:cNvPicPr>
              <a:picLocks noChangeAspect="1"/>
            </p:cNvPicPr>
            <p:nvPr/>
          </p:nvPicPr>
          <p:blipFill>
            <a:blip r:embed="rId5"/>
            <a:stretch>
              <a:fillRect/>
            </a:stretch>
          </p:blipFill>
          <p:spPr>
            <a:xfrm>
              <a:off x="4846671" y="1362285"/>
              <a:ext cx="2157584" cy="2498785"/>
            </a:xfrm>
            <a:prstGeom prst="rect">
              <a:avLst/>
            </a:prstGeom>
          </p:spPr>
        </p:pic>
      </p:grpSp>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a:xfrm>
            <a:off x="612000" y="504540"/>
            <a:ext cx="11009244" cy="863084"/>
          </a:xfrm>
        </p:spPr>
        <p:txBody>
          <a:bodyPr/>
          <a:lstStyle/>
          <a:p>
            <a:r>
              <a:rPr lang="en-US" b="1" dirty="0"/>
              <a:t>Meet Scott, Simon and Sally</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14</a:t>
            </a:fld>
            <a:endParaRPr lang="en-US"/>
          </a:p>
        </p:txBody>
      </p:sp>
      <p:grpSp>
        <p:nvGrpSpPr>
          <p:cNvPr id="11" name="Group 10">
            <a:extLst>
              <a:ext uri="{FF2B5EF4-FFF2-40B4-BE49-F238E27FC236}">
                <a16:creationId xmlns:a16="http://schemas.microsoft.com/office/drawing/2014/main" id="{CA99BC31-1399-C24A-95C1-650F19171D04}"/>
              </a:ext>
            </a:extLst>
          </p:cNvPr>
          <p:cNvGrpSpPr/>
          <p:nvPr/>
        </p:nvGrpSpPr>
        <p:grpSpPr>
          <a:xfrm>
            <a:off x="2015819" y="3790442"/>
            <a:ext cx="1745978" cy="2022087"/>
            <a:chOff x="7340416" y="1377438"/>
            <a:chExt cx="2123633" cy="2459465"/>
          </a:xfrm>
        </p:grpSpPr>
        <p:pic>
          <p:nvPicPr>
            <p:cNvPr id="24" name="Picture 23">
              <a:extLst>
                <a:ext uri="{FF2B5EF4-FFF2-40B4-BE49-F238E27FC236}">
                  <a16:creationId xmlns:a16="http://schemas.microsoft.com/office/drawing/2014/main" id="{24AF0585-EE2D-3B42-A592-27977E1571EC}"/>
                </a:ext>
              </a:extLst>
            </p:cNvPr>
            <p:cNvPicPr>
              <a:picLocks noChangeAspect="1"/>
            </p:cNvPicPr>
            <p:nvPr/>
          </p:nvPicPr>
          <p:blipFill rotWithShape="1">
            <a:blip r:embed="rId6"/>
            <a:srcRect l="10341" t="2439" r="9086"/>
            <a:stretch/>
          </p:blipFill>
          <p:spPr>
            <a:xfrm>
              <a:off x="7749153" y="1813300"/>
              <a:ext cx="1342236" cy="1623819"/>
            </a:xfrm>
            <a:prstGeom prst="rect">
              <a:avLst/>
            </a:prstGeom>
          </p:spPr>
        </p:pic>
        <p:pic>
          <p:nvPicPr>
            <p:cNvPr id="27" name="Picture 26">
              <a:extLst>
                <a:ext uri="{FF2B5EF4-FFF2-40B4-BE49-F238E27FC236}">
                  <a16:creationId xmlns:a16="http://schemas.microsoft.com/office/drawing/2014/main" id="{20C92A01-83FE-674F-AC7B-1F0FB47F95DA}"/>
                </a:ext>
              </a:extLst>
            </p:cNvPr>
            <p:cNvPicPr>
              <a:picLocks noChangeAspect="1"/>
            </p:cNvPicPr>
            <p:nvPr/>
          </p:nvPicPr>
          <p:blipFill>
            <a:blip r:embed="rId5"/>
            <a:stretch>
              <a:fillRect/>
            </a:stretch>
          </p:blipFill>
          <p:spPr>
            <a:xfrm>
              <a:off x="7340416" y="1377438"/>
              <a:ext cx="2123633" cy="2459465"/>
            </a:xfrm>
            <a:prstGeom prst="rect">
              <a:avLst/>
            </a:prstGeom>
          </p:spPr>
        </p:pic>
      </p:grpSp>
      <p:grpSp>
        <p:nvGrpSpPr>
          <p:cNvPr id="9" name="Group 8">
            <a:extLst>
              <a:ext uri="{FF2B5EF4-FFF2-40B4-BE49-F238E27FC236}">
                <a16:creationId xmlns:a16="http://schemas.microsoft.com/office/drawing/2014/main" id="{96CF3427-20C2-AB47-9BF9-399B764D6582}"/>
              </a:ext>
            </a:extLst>
          </p:cNvPr>
          <p:cNvGrpSpPr/>
          <p:nvPr/>
        </p:nvGrpSpPr>
        <p:grpSpPr>
          <a:xfrm>
            <a:off x="2603713" y="1563927"/>
            <a:ext cx="1844297" cy="2159780"/>
            <a:chOff x="2466905" y="1352193"/>
            <a:chExt cx="2146626" cy="2513826"/>
          </a:xfrm>
        </p:grpSpPr>
        <p:pic>
          <p:nvPicPr>
            <p:cNvPr id="23" name="Picture 22">
              <a:extLst>
                <a:ext uri="{FF2B5EF4-FFF2-40B4-BE49-F238E27FC236}">
                  <a16:creationId xmlns:a16="http://schemas.microsoft.com/office/drawing/2014/main" id="{DE5A8FC1-07BF-594F-AFCD-42FEFF1FEF46}"/>
                </a:ext>
              </a:extLst>
            </p:cNvPr>
            <p:cNvPicPr>
              <a:picLocks noChangeAspect="1"/>
            </p:cNvPicPr>
            <p:nvPr/>
          </p:nvPicPr>
          <p:blipFill rotWithShape="1">
            <a:blip r:embed="rId7"/>
            <a:srcRect l="9718" t="1685" r="9014" b="1022"/>
            <a:stretch/>
          </p:blipFill>
          <p:spPr>
            <a:xfrm>
              <a:off x="2890434" y="1813301"/>
              <a:ext cx="1332854" cy="1623818"/>
            </a:xfrm>
            <a:prstGeom prst="rect">
              <a:avLst/>
            </a:prstGeom>
          </p:spPr>
        </p:pic>
        <p:pic>
          <p:nvPicPr>
            <p:cNvPr id="28" name="Picture 27">
              <a:extLst>
                <a:ext uri="{FF2B5EF4-FFF2-40B4-BE49-F238E27FC236}">
                  <a16:creationId xmlns:a16="http://schemas.microsoft.com/office/drawing/2014/main" id="{5580FF32-F721-114D-8C19-37C955B33D59}"/>
                </a:ext>
              </a:extLst>
            </p:cNvPr>
            <p:cNvPicPr>
              <a:picLocks noChangeAspect="1"/>
            </p:cNvPicPr>
            <p:nvPr/>
          </p:nvPicPr>
          <p:blipFill>
            <a:blip r:embed="rId8"/>
            <a:stretch>
              <a:fillRect/>
            </a:stretch>
          </p:blipFill>
          <p:spPr>
            <a:xfrm>
              <a:off x="2466905" y="1352193"/>
              <a:ext cx="2146626" cy="2513826"/>
            </a:xfrm>
            <a:prstGeom prst="rect">
              <a:avLst/>
            </a:prstGeom>
          </p:spPr>
        </p:pic>
      </p:grpSp>
      <p:sp>
        <p:nvSpPr>
          <p:cNvPr id="32" name="TextBox 31">
            <a:extLst>
              <a:ext uri="{FF2B5EF4-FFF2-40B4-BE49-F238E27FC236}">
                <a16:creationId xmlns:a16="http://schemas.microsoft.com/office/drawing/2014/main" id="{B4FD844C-2D47-C542-BBA7-99F1AC19D485}"/>
              </a:ext>
            </a:extLst>
          </p:cNvPr>
          <p:cNvSpPr txBox="1"/>
          <p:nvPr/>
        </p:nvSpPr>
        <p:spPr>
          <a:xfrm>
            <a:off x="4995428" y="2047086"/>
            <a:ext cx="5732276" cy="3175869"/>
          </a:xfrm>
          <a:prstGeom prst="rect">
            <a:avLst/>
          </a:prstGeom>
          <a:noFill/>
        </p:spPr>
        <p:txBody>
          <a:bodyPr wrap="square" rtlCol="0">
            <a:spAutoFit/>
          </a:bodyPr>
          <a:lstStyle/>
          <a:p>
            <a:pPr>
              <a:lnSpc>
                <a:spcPts val="3200"/>
              </a:lnSpc>
              <a:spcBef>
                <a:spcPts val="2400"/>
              </a:spcBef>
            </a:pPr>
            <a:r>
              <a:rPr lang="en-GB" sz="3000" dirty="0"/>
              <a:t>They’ve all got the same amount in their pension pot - </a:t>
            </a:r>
            <a:r>
              <a:rPr lang="en-GB" sz="3000" b="1" dirty="0">
                <a:solidFill>
                  <a:schemeClr val="accent1"/>
                </a:solidFill>
              </a:rPr>
              <a:t>£40,000.</a:t>
            </a:r>
          </a:p>
          <a:p>
            <a:pPr>
              <a:lnSpc>
                <a:spcPts val="3200"/>
              </a:lnSpc>
              <a:spcBef>
                <a:spcPts val="2400"/>
              </a:spcBef>
            </a:pPr>
            <a:r>
              <a:rPr lang="en-GB" sz="3000" dirty="0"/>
              <a:t>They all want to take </a:t>
            </a:r>
            <a:r>
              <a:rPr lang="en-GB" sz="3000" b="1" dirty="0">
                <a:solidFill>
                  <a:schemeClr val="accent1"/>
                </a:solidFill>
              </a:rPr>
              <a:t>£10,000</a:t>
            </a:r>
            <a:r>
              <a:rPr lang="en-GB" sz="3000" dirty="0">
                <a:solidFill>
                  <a:schemeClr val="accent1"/>
                </a:solidFill>
              </a:rPr>
              <a:t> </a:t>
            </a:r>
            <a:r>
              <a:rPr lang="en-GB" sz="3000" dirty="0"/>
              <a:t>in </a:t>
            </a:r>
            <a:br>
              <a:rPr lang="en-GB" sz="3000" dirty="0"/>
            </a:br>
            <a:r>
              <a:rPr lang="en-GB" sz="3000" dirty="0"/>
              <a:t>tax-free cash, right away.</a:t>
            </a:r>
          </a:p>
          <a:p>
            <a:pPr>
              <a:lnSpc>
                <a:spcPts val="3200"/>
              </a:lnSpc>
              <a:spcBef>
                <a:spcPts val="2400"/>
              </a:spcBef>
            </a:pPr>
            <a:r>
              <a:rPr lang="en-GB" sz="3000" dirty="0"/>
              <a:t>But they each have different ideas about how to do it.</a:t>
            </a:r>
          </a:p>
        </p:txBody>
      </p:sp>
      <p:sp>
        <p:nvSpPr>
          <p:cNvPr id="15" name="Rectangle 14">
            <a:extLst>
              <a:ext uri="{FF2B5EF4-FFF2-40B4-BE49-F238E27FC236}">
                <a16:creationId xmlns:a16="http://schemas.microsoft.com/office/drawing/2014/main" id="{B47B8B52-7406-FA44-ADD4-115E1A75AF1A}"/>
              </a:ext>
            </a:extLst>
          </p:cNvPr>
          <p:cNvSpPr/>
          <p:nvPr/>
        </p:nvSpPr>
        <p:spPr>
          <a:xfrm>
            <a:off x="1940744" y="6061531"/>
            <a:ext cx="10737872" cy="377283"/>
          </a:xfrm>
          <a:prstGeom prst="rect">
            <a:avLst/>
          </a:prstGeom>
        </p:spPr>
        <p:txBody>
          <a:bodyPr wrap="square">
            <a:spAutoFit/>
          </a:bodyPr>
          <a:lstStyle/>
          <a:p>
            <a:pPr algn="ctr" defTabSz="914400" eaLnBrk="0" fontAlgn="base" hangingPunct="0">
              <a:lnSpc>
                <a:spcPts val="2400"/>
              </a:lnSpc>
              <a:spcBef>
                <a:spcPct val="0"/>
              </a:spcBef>
              <a:spcAft>
                <a:spcPct val="0"/>
              </a:spcAft>
            </a:pPr>
            <a:r>
              <a:rPr lang="en-GB" sz="1600" b="1" dirty="0"/>
              <a:t>These aren’t real life examples or recommendations.</a:t>
            </a:r>
          </a:p>
        </p:txBody>
      </p:sp>
      <p:sp>
        <p:nvSpPr>
          <p:cNvPr id="3" name="Footer Placeholder 2">
            <a:extLst>
              <a:ext uri="{FF2B5EF4-FFF2-40B4-BE49-F238E27FC236}">
                <a16:creationId xmlns:a16="http://schemas.microsoft.com/office/drawing/2014/main" id="{22F433C1-BE13-466A-9AB7-6F8AB8E5D381}"/>
              </a:ext>
            </a:extLst>
          </p:cNvPr>
          <p:cNvSpPr>
            <a:spLocks noGrp="1"/>
          </p:cNvSpPr>
          <p:nvPr>
            <p:ph type="ftr" sz="quarter" idx="11"/>
            <p:custDataLst>
              <p:tags r:id="rId1"/>
            </p:custDataLst>
          </p:nvPr>
        </p:nvSpPr>
        <p:spPr>
          <a:xfrm>
            <a:off x="0" y="6356351"/>
            <a:ext cx="12192000" cy="365125"/>
          </a:xfrm>
        </p:spPr>
        <p:txBody>
          <a:bodyPr/>
          <a:lstStyle/>
          <a:p>
            <a:r>
              <a:rPr lang="en-GB"/>
              <a:t> </a:t>
            </a:r>
          </a:p>
        </p:txBody>
      </p:sp>
    </p:spTree>
    <p:extLst>
      <p:ext uri="{BB962C8B-B14F-4D97-AF65-F5344CB8AC3E}">
        <p14:creationId xmlns:p14="http://schemas.microsoft.com/office/powerpoint/2010/main" val="58319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4CB697-13C8-B744-95B7-290BE3E66C95}"/>
              </a:ext>
            </a:extLst>
          </p:cNvPr>
          <p:cNvGrpSpPr/>
          <p:nvPr/>
        </p:nvGrpSpPr>
        <p:grpSpPr>
          <a:xfrm>
            <a:off x="612000" y="1710762"/>
            <a:ext cx="1766533" cy="2045893"/>
            <a:chOff x="4846671" y="1362285"/>
            <a:chExt cx="2157584" cy="2498785"/>
          </a:xfrm>
        </p:grpSpPr>
        <p:pic>
          <p:nvPicPr>
            <p:cNvPr id="22" name="Picture 21">
              <a:extLst>
                <a:ext uri="{FF2B5EF4-FFF2-40B4-BE49-F238E27FC236}">
                  <a16:creationId xmlns:a16="http://schemas.microsoft.com/office/drawing/2014/main" id="{3547AF98-510F-DA48-8222-04E3B475746E}"/>
                </a:ext>
              </a:extLst>
            </p:cNvPr>
            <p:cNvPicPr>
              <a:picLocks noChangeAspect="1"/>
            </p:cNvPicPr>
            <p:nvPr/>
          </p:nvPicPr>
          <p:blipFill rotWithShape="1">
            <a:blip r:embed="rId4"/>
            <a:srcRect l="10325" t="2094" r="10559" b="1435"/>
            <a:stretch/>
          </p:blipFill>
          <p:spPr>
            <a:xfrm>
              <a:off x="5269425" y="1813301"/>
              <a:ext cx="1332854" cy="1623819"/>
            </a:xfrm>
            <a:prstGeom prst="rect">
              <a:avLst/>
            </a:prstGeom>
          </p:spPr>
        </p:pic>
        <p:pic>
          <p:nvPicPr>
            <p:cNvPr id="8" name="Picture 7">
              <a:extLst>
                <a:ext uri="{FF2B5EF4-FFF2-40B4-BE49-F238E27FC236}">
                  <a16:creationId xmlns:a16="http://schemas.microsoft.com/office/drawing/2014/main" id="{F47075EB-C12B-3944-BB6A-3C8CEAC49156}"/>
                </a:ext>
              </a:extLst>
            </p:cNvPr>
            <p:cNvPicPr>
              <a:picLocks noChangeAspect="1"/>
            </p:cNvPicPr>
            <p:nvPr/>
          </p:nvPicPr>
          <p:blipFill>
            <a:blip r:embed="rId5"/>
            <a:stretch>
              <a:fillRect/>
            </a:stretch>
          </p:blipFill>
          <p:spPr>
            <a:xfrm>
              <a:off x="4846671" y="1362285"/>
              <a:ext cx="2157584" cy="2498785"/>
            </a:xfrm>
            <a:prstGeom prst="rect">
              <a:avLst/>
            </a:prstGeom>
          </p:spPr>
        </p:pic>
      </p:grpSp>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a:xfrm>
            <a:off x="612000" y="504540"/>
            <a:ext cx="11009244" cy="863084"/>
          </a:xfrm>
        </p:spPr>
        <p:txBody>
          <a:bodyPr/>
          <a:lstStyle/>
          <a:p>
            <a:r>
              <a:rPr lang="en-US" b="1" dirty="0"/>
              <a:t>Scott wants to cash in all his pension pot at once </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15</a:t>
            </a:fld>
            <a:endParaRPr lang="en-US"/>
          </a:p>
        </p:txBody>
      </p:sp>
      <p:sp>
        <p:nvSpPr>
          <p:cNvPr id="32" name="TextBox 31">
            <a:extLst>
              <a:ext uri="{FF2B5EF4-FFF2-40B4-BE49-F238E27FC236}">
                <a16:creationId xmlns:a16="http://schemas.microsoft.com/office/drawing/2014/main" id="{B4FD844C-2D47-C542-BBA7-99F1AC19D485}"/>
              </a:ext>
            </a:extLst>
          </p:cNvPr>
          <p:cNvSpPr txBox="1"/>
          <p:nvPr/>
        </p:nvSpPr>
        <p:spPr>
          <a:xfrm>
            <a:off x="2724665" y="1976042"/>
            <a:ext cx="7909090" cy="1631216"/>
          </a:xfrm>
          <a:prstGeom prst="rect">
            <a:avLst/>
          </a:prstGeom>
          <a:noFill/>
        </p:spPr>
        <p:txBody>
          <a:bodyPr wrap="square" rtlCol="0">
            <a:spAutoFit/>
          </a:bodyPr>
          <a:lstStyle/>
          <a:p>
            <a:pPr>
              <a:lnSpc>
                <a:spcPts val="3200"/>
              </a:lnSpc>
              <a:spcBef>
                <a:spcPts val="2400"/>
              </a:spcBef>
            </a:pPr>
            <a:r>
              <a:rPr lang="en-GB" sz="3000" dirty="0"/>
              <a:t>He has another pension to fund his retirement.</a:t>
            </a:r>
          </a:p>
          <a:p>
            <a:pPr>
              <a:lnSpc>
                <a:spcPts val="3200"/>
              </a:lnSpc>
              <a:spcBef>
                <a:spcPts val="2400"/>
              </a:spcBef>
            </a:pPr>
            <a:r>
              <a:rPr lang="en-GB" sz="3000" dirty="0"/>
              <a:t>He needs a new car and some urgent repairs </a:t>
            </a:r>
            <a:br>
              <a:rPr lang="en-GB" sz="3000" dirty="0"/>
            </a:br>
            <a:r>
              <a:rPr lang="en-GB" sz="3000" dirty="0"/>
              <a:t>on his home.</a:t>
            </a:r>
          </a:p>
        </p:txBody>
      </p:sp>
      <p:sp>
        <p:nvSpPr>
          <p:cNvPr id="16" name="TextBox 15">
            <a:extLst>
              <a:ext uri="{FF2B5EF4-FFF2-40B4-BE49-F238E27FC236}">
                <a16:creationId xmlns:a16="http://schemas.microsoft.com/office/drawing/2014/main" id="{152933C9-96ED-2F42-ACC2-6F2BD6AE4FB3}"/>
              </a:ext>
            </a:extLst>
          </p:cNvPr>
          <p:cNvSpPr txBox="1"/>
          <p:nvPr/>
        </p:nvSpPr>
        <p:spPr>
          <a:xfrm>
            <a:off x="612000" y="3916662"/>
            <a:ext cx="2503195" cy="1974842"/>
          </a:xfrm>
          <a:prstGeom prst="rect">
            <a:avLst/>
          </a:prstGeom>
          <a:solidFill>
            <a:schemeClr val="accent1">
              <a:lumMod val="20000"/>
              <a:lumOff val="80000"/>
            </a:schemeClr>
          </a:solidFill>
          <a:ln w="19050">
            <a:solidFill>
              <a:schemeClr val="accent3"/>
            </a:solidFill>
          </a:ln>
        </p:spPr>
        <p:txBody>
          <a:bodyPr wrap="none" rtlCol="0" anchor="ctr">
            <a:noAutofit/>
          </a:bodyPr>
          <a:lstStyle/>
          <a:p>
            <a:pPr algn="ctr">
              <a:lnSpc>
                <a:spcPts val="2100"/>
              </a:lnSpc>
            </a:pPr>
            <a:r>
              <a:rPr lang="en-GB" sz="2400" dirty="0"/>
              <a:t>25% tax-free </a:t>
            </a:r>
            <a:br>
              <a:rPr lang="en-GB" sz="2400" dirty="0"/>
            </a:br>
            <a:r>
              <a:rPr lang="en-GB" sz="2400" dirty="0"/>
              <a:t>cash </a:t>
            </a:r>
            <a:r>
              <a:rPr lang="en-GB" sz="2400" b="1" dirty="0"/>
              <a:t>£10,000 </a:t>
            </a:r>
            <a:br>
              <a:rPr lang="en-GB" sz="2400" b="1" dirty="0"/>
            </a:br>
            <a:r>
              <a:rPr lang="en-GB" sz="2400" dirty="0"/>
              <a:t>to buy a new car</a:t>
            </a:r>
            <a:endParaRPr lang="en-US" sz="2400" dirty="0"/>
          </a:p>
        </p:txBody>
      </p:sp>
      <p:sp>
        <p:nvSpPr>
          <p:cNvPr id="17" name="TextBox 16">
            <a:extLst>
              <a:ext uri="{FF2B5EF4-FFF2-40B4-BE49-F238E27FC236}">
                <a16:creationId xmlns:a16="http://schemas.microsoft.com/office/drawing/2014/main" id="{D13ABBA6-A627-5740-92E5-ECAEC3A7E80F}"/>
              </a:ext>
            </a:extLst>
          </p:cNvPr>
          <p:cNvSpPr txBox="1"/>
          <p:nvPr/>
        </p:nvSpPr>
        <p:spPr>
          <a:xfrm>
            <a:off x="3309759" y="3916662"/>
            <a:ext cx="2503195" cy="1974842"/>
          </a:xfrm>
          <a:prstGeom prst="rect">
            <a:avLst/>
          </a:prstGeom>
          <a:noFill/>
          <a:ln w="19050">
            <a:solidFill>
              <a:schemeClr val="accent3"/>
            </a:solidFill>
          </a:ln>
        </p:spPr>
        <p:txBody>
          <a:bodyPr wrap="none" rtlCol="0" anchor="ctr">
            <a:noAutofit/>
          </a:bodyPr>
          <a:lstStyle/>
          <a:p>
            <a:pPr algn="ctr" defTabSz="685800" eaLnBrk="0" fontAlgn="base" hangingPunct="0">
              <a:lnSpc>
                <a:spcPts val="2100"/>
              </a:lnSpc>
              <a:spcBef>
                <a:spcPct val="0"/>
              </a:spcBef>
              <a:spcAft>
                <a:spcPct val="0"/>
              </a:spcAft>
            </a:pPr>
            <a:r>
              <a:rPr lang="en-GB" sz="2400" dirty="0"/>
              <a:t>He will </a:t>
            </a:r>
            <a:br>
              <a:rPr lang="en-GB" sz="2400" dirty="0"/>
            </a:br>
            <a:r>
              <a:rPr lang="en-GB" sz="2400" dirty="0"/>
              <a:t>pay </a:t>
            </a:r>
            <a:r>
              <a:rPr lang="en-GB" sz="2400" b="1" dirty="0"/>
              <a:t>40%</a:t>
            </a:r>
            <a:r>
              <a:rPr lang="en-GB" sz="2400" dirty="0"/>
              <a:t> tax </a:t>
            </a:r>
            <a:br>
              <a:rPr lang="en-GB" sz="2400" dirty="0"/>
            </a:br>
            <a:r>
              <a:rPr lang="en-GB" sz="2400" b="1" dirty="0"/>
              <a:t>(£12,000) </a:t>
            </a:r>
            <a:r>
              <a:rPr lang="en-GB" sz="2400" dirty="0"/>
              <a:t>on the </a:t>
            </a:r>
            <a:br>
              <a:rPr lang="en-GB" sz="2400" dirty="0"/>
            </a:br>
            <a:r>
              <a:rPr lang="en-GB" sz="2400" dirty="0"/>
              <a:t>remaining </a:t>
            </a:r>
            <a:br>
              <a:rPr lang="en-GB" sz="2400" dirty="0"/>
            </a:br>
            <a:r>
              <a:rPr lang="en-GB" sz="2400" b="1" dirty="0"/>
              <a:t>£30,000</a:t>
            </a:r>
            <a:endParaRPr lang="en-US" sz="2400" dirty="0"/>
          </a:p>
        </p:txBody>
      </p:sp>
      <p:sp>
        <p:nvSpPr>
          <p:cNvPr id="18" name="TextBox 17">
            <a:extLst>
              <a:ext uri="{FF2B5EF4-FFF2-40B4-BE49-F238E27FC236}">
                <a16:creationId xmlns:a16="http://schemas.microsoft.com/office/drawing/2014/main" id="{2C3CBE62-1AF6-DC40-8207-5908D68FE4F6}"/>
              </a:ext>
            </a:extLst>
          </p:cNvPr>
          <p:cNvSpPr txBox="1"/>
          <p:nvPr/>
        </p:nvSpPr>
        <p:spPr>
          <a:xfrm>
            <a:off x="6007518" y="3916662"/>
            <a:ext cx="2503195" cy="1974842"/>
          </a:xfrm>
          <a:prstGeom prst="rect">
            <a:avLst/>
          </a:prstGeom>
          <a:solidFill>
            <a:schemeClr val="accent1">
              <a:lumMod val="20000"/>
              <a:lumOff val="80000"/>
            </a:schemeClr>
          </a:solidFill>
          <a:ln w="19050">
            <a:solidFill>
              <a:schemeClr val="accent3"/>
            </a:solidFill>
          </a:ln>
        </p:spPr>
        <p:txBody>
          <a:bodyPr wrap="none" rtlCol="0" anchor="ctr">
            <a:noAutofit/>
          </a:bodyPr>
          <a:lstStyle/>
          <a:p>
            <a:pPr algn="ctr">
              <a:lnSpc>
                <a:spcPts val="2100"/>
              </a:lnSpc>
            </a:pPr>
            <a:r>
              <a:rPr lang="en-GB" sz="2400" b="1" dirty="0"/>
              <a:t>£18,000 </a:t>
            </a:r>
            <a:r>
              <a:rPr lang="en-GB" sz="2400" dirty="0"/>
              <a:t>is</a:t>
            </a:r>
            <a:r>
              <a:rPr lang="en-GB" sz="2400" b="1" dirty="0"/>
              <a:t> </a:t>
            </a:r>
            <a:br>
              <a:rPr lang="en-GB" sz="2400" b="1" dirty="0"/>
            </a:br>
            <a:r>
              <a:rPr lang="en-GB" sz="2400" dirty="0"/>
              <a:t>left</a:t>
            </a:r>
            <a:r>
              <a:rPr lang="en-GB" sz="2400" b="1" dirty="0"/>
              <a:t> </a:t>
            </a:r>
            <a:r>
              <a:rPr lang="en-GB" sz="2400" dirty="0"/>
              <a:t>after tax – </a:t>
            </a:r>
            <a:br>
              <a:rPr lang="en-GB" sz="2400" dirty="0"/>
            </a:br>
            <a:r>
              <a:rPr lang="en-GB" sz="2400" dirty="0"/>
              <a:t>which he can </a:t>
            </a:r>
            <a:br>
              <a:rPr lang="en-GB" sz="2400" dirty="0"/>
            </a:br>
            <a:r>
              <a:rPr lang="en-GB" sz="2400" dirty="0"/>
              <a:t>use for the </a:t>
            </a:r>
            <a:br>
              <a:rPr lang="en-GB" sz="2400" dirty="0"/>
            </a:br>
            <a:r>
              <a:rPr lang="en-GB" sz="2400" dirty="0"/>
              <a:t>house repairs</a:t>
            </a:r>
            <a:endParaRPr lang="en-US" sz="2400" dirty="0"/>
          </a:p>
        </p:txBody>
      </p:sp>
      <p:sp>
        <p:nvSpPr>
          <p:cNvPr id="19" name="TextBox 18">
            <a:extLst>
              <a:ext uri="{FF2B5EF4-FFF2-40B4-BE49-F238E27FC236}">
                <a16:creationId xmlns:a16="http://schemas.microsoft.com/office/drawing/2014/main" id="{4C678F65-2049-E941-8B1A-7344F2778B91}"/>
              </a:ext>
            </a:extLst>
          </p:cNvPr>
          <p:cNvSpPr txBox="1"/>
          <p:nvPr/>
        </p:nvSpPr>
        <p:spPr>
          <a:xfrm>
            <a:off x="8705277" y="3916662"/>
            <a:ext cx="2503195" cy="1974842"/>
          </a:xfrm>
          <a:prstGeom prst="rect">
            <a:avLst/>
          </a:prstGeom>
          <a:noFill/>
          <a:ln w="19050">
            <a:solidFill>
              <a:schemeClr val="accent3"/>
            </a:solidFill>
          </a:ln>
        </p:spPr>
        <p:txBody>
          <a:bodyPr wrap="none" rtlCol="0" anchor="ctr">
            <a:noAutofit/>
          </a:bodyPr>
          <a:lstStyle/>
          <a:p>
            <a:pPr algn="ctr">
              <a:lnSpc>
                <a:spcPts val="2100"/>
              </a:lnSpc>
            </a:pPr>
            <a:r>
              <a:rPr lang="en-GB" sz="2400" dirty="0"/>
              <a:t>After tax, </a:t>
            </a:r>
            <a:br>
              <a:rPr lang="en-GB" sz="2400" dirty="0"/>
            </a:br>
            <a:r>
              <a:rPr lang="en-GB" sz="2400" dirty="0"/>
              <a:t>he receives </a:t>
            </a:r>
            <a:br>
              <a:rPr lang="en-GB" sz="2400" dirty="0"/>
            </a:br>
            <a:r>
              <a:rPr lang="en-GB" sz="2400" b="1" dirty="0"/>
              <a:t>£28,000 </a:t>
            </a:r>
            <a:r>
              <a:rPr lang="en-GB" sz="2400" dirty="0"/>
              <a:t>from </a:t>
            </a:r>
            <a:br>
              <a:rPr lang="en-GB" sz="2400" dirty="0"/>
            </a:br>
            <a:r>
              <a:rPr lang="en-GB" sz="2400" dirty="0"/>
              <a:t>his </a:t>
            </a:r>
            <a:r>
              <a:rPr lang="en-GB" sz="2400" b="1" dirty="0"/>
              <a:t>£40,000 </a:t>
            </a:r>
            <a:br>
              <a:rPr lang="en-GB" sz="2400" b="1" dirty="0"/>
            </a:br>
            <a:r>
              <a:rPr lang="en-GB" sz="2400" dirty="0"/>
              <a:t>pension pot</a:t>
            </a:r>
            <a:endParaRPr lang="en-US" sz="2400" dirty="0"/>
          </a:p>
        </p:txBody>
      </p:sp>
      <p:sp>
        <p:nvSpPr>
          <p:cNvPr id="13" name="Rectangle 12">
            <a:extLst>
              <a:ext uri="{FF2B5EF4-FFF2-40B4-BE49-F238E27FC236}">
                <a16:creationId xmlns:a16="http://schemas.microsoft.com/office/drawing/2014/main" id="{E2F483F3-98AE-6E4C-9142-134022DC7874}"/>
              </a:ext>
            </a:extLst>
          </p:cNvPr>
          <p:cNvSpPr/>
          <p:nvPr/>
        </p:nvSpPr>
        <p:spPr>
          <a:xfrm>
            <a:off x="612000" y="6061531"/>
            <a:ext cx="10737872" cy="377283"/>
          </a:xfrm>
          <a:prstGeom prst="rect">
            <a:avLst/>
          </a:prstGeom>
        </p:spPr>
        <p:txBody>
          <a:bodyPr wrap="square">
            <a:spAutoFit/>
          </a:bodyPr>
          <a:lstStyle/>
          <a:p>
            <a:pPr algn="ctr" defTabSz="914400" eaLnBrk="0" fontAlgn="base" hangingPunct="0">
              <a:lnSpc>
                <a:spcPts val="2400"/>
              </a:lnSpc>
              <a:spcBef>
                <a:spcPct val="0"/>
              </a:spcBef>
              <a:spcAft>
                <a:spcPct val="0"/>
              </a:spcAft>
            </a:pPr>
            <a:r>
              <a:rPr lang="en-GB" sz="1600" b="1" dirty="0"/>
              <a:t>This isn’t a real life example or a recommendation.</a:t>
            </a:r>
          </a:p>
        </p:txBody>
      </p:sp>
      <p:sp>
        <p:nvSpPr>
          <p:cNvPr id="3" name="Footer Placeholder 2">
            <a:extLst>
              <a:ext uri="{FF2B5EF4-FFF2-40B4-BE49-F238E27FC236}">
                <a16:creationId xmlns:a16="http://schemas.microsoft.com/office/drawing/2014/main" id="{3E526B3B-E39B-4D37-9C66-0AC7A6129AF2}"/>
              </a:ext>
            </a:extLst>
          </p:cNvPr>
          <p:cNvSpPr>
            <a:spLocks noGrp="1"/>
          </p:cNvSpPr>
          <p:nvPr>
            <p:ph type="ftr" sz="quarter" idx="11"/>
            <p:custDataLst>
              <p:tags r:id="rId1"/>
            </p:custDataLst>
          </p:nvPr>
        </p:nvSpPr>
        <p:spPr>
          <a:xfrm>
            <a:off x="0" y="6356351"/>
            <a:ext cx="12192000" cy="365125"/>
          </a:xfrm>
        </p:spPr>
        <p:txBody>
          <a:bodyPr/>
          <a:lstStyle/>
          <a:p>
            <a:r>
              <a:rPr lang="en-GB"/>
              <a:t> </a:t>
            </a:r>
            <a:endParaRPr lang="en-GB" dirty="0"/>
          </a:p>
        </p:txBody>
      </p:sp>
    </p:spTree>
    <p:extLst>
      <p:ext uri="{BB962C8B-B14F-4D97-AF65-F5344CB8AC3E}">
        <p14:creationId xmlns:p14="http://schemas.microsoft.com/office/powerpoint/2010/main" val="3709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a:xfrm>
            <a:off x="612000" y="504540"/>
            <a:ext cx="11009244" cy="863084"/>
          </a:xfrm>
        </p:spPr>
        <p:txBody>
          <a:bodyPr>
            <a:normAutofit fontScale="90000"/>
          </a:bodyPr>
          <a:lstStyle/>
          <a:p>
            <a:r>
              <a:rPr lang="en-US" b="1" dirty="0"/>
              <a:t>Simon wants a guaranteed income for life (an annuity)</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16</a:t>
            </a:fld>
            <a:endParaRPr lang="en-US"/>
          </a:p>
        </p:txBody>
      </p:sp>
      <p:sp>
        <p:nvSpPr>
          <p:cNvPr id="32" name="TextBox 31">
            <a:extLst>
              <a:ext uri="{FF2B5EF4-FFF2-40B4-BE49-F238E27FC236}">
                <a16:creationId xmlns:a16="http://schemas.microsoft.com/office/drawing/2014/main" id="{B4FD844C-2D47-C542-BBA7-99F1AC19D485}"/>
              </a:ext>
            </a:extLst>
          </p:cNvPr>
          <p:cNvSpPr txBox="1"/>
          <p:nvPr/>
        </p:nvSpPr>
        <p:spPr>
          <a:xfrm>
            <a:off x="2724665" y="1976042"/>
            <a:ext cx="7909090" cy="1631216"/>
          </a:xfrm>
          <a:prstGeom prst="rect">
            <a:avLst/>
          </a:prstGeom>
          <a:noFill/>
        </p:spPr>
        <p:txBody>
          <a:bodyPr wrap="square" rtlCol="0">
            <a:spAutoFit/>
          </a:bodyPr>
          <a:lstStyle/>
          <a:p>
            <a:pPr>
              <a:lnSpc>
                <a:spcPts val="3200"/>
              </a:lnSpc>
              <a:spcBef>
                <a:spcPts val="2400"/>
              </a:spcBef>
            </a:pPr>
            <a:r>
              <a:rPr lang="en-GB" sz="3000" dirty="0"/>
              <a:t>He wants to spend his 60th birthday in Italy.</a:t>
            </a:r>
          </a:p>
          <a:p>
            <a:pPr>
              <a:lnSpc>
                <a:spcPts val="3200"/>
              </a:lnSpc>
              <a:spcBef>
                <a:spcPts val="2400"/>
              </a:spcBef>
            </a:pPr>
            <a:r>
              <a:rPr lang="en-GB" sz="3000" dirty="0"/>
              <a:t>But he’s worried about making his pension last his whole life.</a:t>
            </a:r>
          </a:p>
        </p:txBody>
      </p:sp>
      <p:sp>
        <p:nvSpPr>
          <p:cNvPr id="16" name="TextBox 15">
            <a:extLst>
              <a:ext uri="{FF2B5EF4-FFF2-40B4-BE49-F238E27FC236}">
                <a16:creationId xmlns:a16="http://schemas.microsoft.com/office/drawing/2014/main" id="{152933C9-96ED-2F42-ACC2-6F2BD6AE4FB3}"/>
              </a:ext>
            </a:extLst>
          </p:cNvPr>
          <p:cNvSpPr txBox="1"/>
          <p:nvPr/>
        </p:nvSpPr>
        <p:spPr>
          <a:xfrm>
            <a:off x="612000" y="3916662"/>
            <a:ext cx="2503195" cy="1974842"/>
          </a:xfrm>
          <a:prstGeom prst="rect">
            <a:avLst/>
          </a:prstGeom>
          <a:noFill/>
          <a:ln w="19050">
            <a:solidFill>
              <a:schemeClr val="accent3"/>
            </a:solidFill>
          </a:ln>
        </p:spPr>
        <p:txBody>
          <a:bodyPr wrap="none" rtlCol="0" anchor="ctr">
            <a:noAutofit/>
          </a:bodyPr>
          <a:lstStyle/>
          <a:p>
            <a:pPr algn="ctr">
              <a:lnSpc>
                <a:spcPts val="2100"/>
              </a:lnSpc>
            </a:pPr>
            <a:r>
              <a:rPr lang="en-GB" sz="2400" dirty="0"/>
              <a:t>25% tax-free </a:t>
            </a:r>
            <a:br>
              <a:rPr lang="en-GB" sz="2400" dirty="0"/>
            </a:br>
            <a:r>
              <a:rPr lang="en-GB" sz="2400" dirty="0"/>
              <a:t>cash </a:t>
            </a:r>
            <a:r>
              <a:rPr lang="en-GB" sz="2400" b="1" dirty="0"/>
              <a:t>£10,000 </a:t>
            </a:r>
            <a:br>
              <a:rPr lang="en-GB" sz="2400" dirty="0"/>
            </a:br>
            <a:r>
              <a:rPr lang="en-GB" sz="2400" dirty="0"/>
              <a:t>to use towards </a:t>
            </a:r>
            <a:br>
              <a:rPr lang="en-GB" sz="2400" dirty="0"/>
            </a:br>
            <a:r>
              <a:rPr lang="en-GB" sz="2400" dirty="0"/>
              <a:t>his Italy trip</a:t>
            </a:r>
          </a:p>
        </p:txBody>
      </p:sp>
      <p:sp>
        <p:nvSpPr>
          <p:cNvPr id="17" name="TextBox 16">
            <a:extLst>
              <a:ext uri="{FF2B5EF4-FFF2-40B4-BE49-F238E27FC236}">
                <a16:creationId xmlns:a16="http://schemas.microsoft.com/office/drawing/2014/main" id="{D13ABBA6-A627-5740-92E5-ECAEC3A7E80F}"/>
              </a:ext>
            </a:extLst>
          </p:cNvPr>
          <p:cNvSpPr txBox="1"/>
          <p:nvPr/>
        </p:nvSpPr>
        <p:spPr>
          <a:xfrm>
            <a:off x="3309759" y="3916662"/>
            <a:ext cx="2503195" cy="1974842"/>
          </a:xfrm>
          <a:prstGeom prst="rect">
            <a:avLst/>
          </a:prstGeom>
          <a:solidFill>
            <a:schemeClr val="accent1">
              <a:lumMod val="20000"/>
              <a:lumOff val="80000"/>
            </a:schemeClr>
          </a:solidFill>
          <a:ln w="19050">
            <a:solidFill>
              <a:schemeClr val="accent3"/>
            </a:solidFill>
          </a:ln>
        </p:spPr>
        <p:txBody>
          <a:bodyPr wrap="none" rtlCol="0" anchor="ctr">
            <a:noAutofit/>
          </a:bodyPr>
          <a:lstStyle/>
          <a:p>
            <a:pPr algn="ctr" defTabSz="685800" eaLnBrk="0" fontAlgn="base" hangingPunct="0">
              <a:lnSpc>
                <a:spcPts val="2100"/>
              </a:lnSpc>
              <a:spcBef>
                <a:spcPct val="0"/>
              </a:spcBef>
              <a:spcAft>
                <a:spcPct val="0"/>
              </a:spcAft>
            </a:pPr>
            <a:r>
              <a:rPr lang="en-GB" sz="2400" dirty="0"/>
              <a:t>He can use the </a:t>
            </a:r>
            <a:br>
              <a:rPr lang="en-GB" sz="2400" dirty="0"/>
            </a:br>
            <a:r>
              <a:rPr lang="en-GB" sz="2400" dirty="0"/>
              <a:t>remaining </a:t>
            </a:r>
            <a:br>
              <a:rPr lang="en-GB" sz="2400" dirty="0"/>
            </a:br>
            <a:r>
              <a:rPr lang="en-GB" sz="2400" b="1" dirty="0"/>
              <a:t>£30,000 </a:t>
            </a:r>
            <a:r>
              <a:rPr lang="en-GB" sz="2400" dirty="0"/>
              <a:t>to get </a:t>
            </a:r>
            <a:br>
              <a:rPr lang="en-GB" sz="2400" dirty="0"/>
            </a:br>
            <a:r>
              <a:rPr lang="en-GB" sz="2400" dirty="0"/>
              <a:t>a guaranteed </a:t>
            </a:r>
            <a:br>
              <a:rPr lang="en-GB" sz="2400" dirty="0"/>
            </a:br>
            <a:r>
              <a:rPr lang="en-GB" sz="2400" dirty="0"/>
              <a:t>income for life</a:t>
            </a:r>
          </a:p>
        </p:txBody>
      </p:sp>
      <p:sp>
        <p:nvSpPr>
          <p:cNvPr id="18" name="TextBox 17">
            <a:extLst>
              <a:ext uri="{FF2B5EF4-FFF2-40B4-BE49-F238E27FC236}">
                <a16:creationId xmlns:a16="http://schemas.microsoft.com/office/drawing/2014/main" id="{2C3CBE62-1AF6-DC40-8207-5908D68FE4F6}"/>
              </a:ext>
            </a:extLst>
          </p:cNvPr>
          <p:cNvSpPr txBox="1"/>
          <p:nvPr/>
        </p:nvSpPr>
        <p:spPr>
          <a:xfrm>
            <a:off x="6007518" y="3916662"/>
            <a:ext cx="2503195" cy="1974842"/>
          </a:xfrm>
          <a:prstGeom prst="rect">
            <a:avLst/>
          </a:prstGeom>
          <a:noFill/>
          <a:ln w="19050">
            <a:solidFill>
              <a:schemeClr val="accent3"/>
            </a:solidFill>
          </a:ln>
        </p:spPr>
        <p:txBody>
          <a:bodyPr wrap="none" rtlCol="0" anchor="ctr">
            <a:noAutofit/>
          </a:bodyPr>
          <a:lstStyle/>
          <a:p>
            <a:pPr algn="ctr">
              <a:lnSpc>
                <a:spcPts val="2200"/>
              </a:lnSpc>
            </a:pPr>
            <a:r>
              <a:rPr lang="en-GB" sz="2400" dirty="0"/>
              <a:t>He will get </a:t>
            </a:r>
            <a:r>
              <a:rPr lang="en-GB" sz="2400" b="1" dirty="0"/>
              <a:t>£100 </a:t>
            </a:r>
            <a:br>
              <a:rPr lang="en-GB" sz="2400" dirty="0"/>
            </a:br>
            <a:r>
              <a:rPr lang="en-GB" sz="2400" dirty="0"/>
              <a:t>a month for the </a:t>
            </a:r>
            <a:br>
              <a:rPr lang="en-GB" sz="2400" dirty="0"/>
            </a:br>
            <a:r>
              <a:rPr lang="en-GB" sz="2400" dirty="0"/>
              <a:t>rest of his life</a:t>
            </a:r>
          </a:p>
        </p:txBody>
      </p:sp>
      <p:sp>
        <p:nvSpPr>
          <p:cNvPr id="19" name="TextBox 18">
            <a:extLst>
              <a:ext uri="{FF2B5EF4-FFF2-40B4-BE49-F238E27FC236}">
                <a16:creationId xmlns:a16="http://schemas.microsoft.com/office/drawing/2014/main" id="{4C678F65-2049-E941-8B1A-7344F2778B91}"/>
              </a:ext>
            </a:extLst>
          </p:cNvPr>
          <p:cNvSpPr txBox="1"/>
          <p:nvPr/>
        </p:nvSpPr>
        <p:spPr>
          <a:xfrm>
            <a:off x="8705277" y="3916662"/>
            <a:ext cx="2503195" cy="1974842"/>
          </a:xfrm>
          <a:prstGeom prst="rect">
            <a:avLst/>
          </a:prstGeom>
          <a:solidFill>
            <a:schemeClr val="accent1">
              <a:lumMod val="20000"/>
              <a:lumOff val="80000"/>
            </a:schemeClr>
          </a:solidFill>
          <a:ln w="19050">
            <a:solidFill>
              <a:schemeClr val="accent3"/>
            </a:solidFill>
          </a:ln>
        </p:spPr>
        <p:txBody>
          <a:bodyPr wrap="none" rtlCol="0" anchor="ctr">
            <a:noAutofit/>
          </a:bodyPr>
          <a:lstStyle/>
          <a:p>
            <a:pPr algn="ctr">
              <a:lnSpc>
                <a:spcPts val="2200"/>
              </a:lnSpc>
            </a:pPr>
            <a:r>
              <a:rPr lang="en-GB" sz="2400" dirty="0"/>
              <a:t>He may pay </a:t>
            </a:r>
            <a:br>
              <a:rPr lang="en-GB" sz="2400" dirty="0"/>
            </a:br>
            <a:r>
              <a:rPr lang="en-GB" sz="2400" dirty="0"/>
              <a:t>tax on his</a:t>
            </a:r>
            <a:br>
              <a:rPr lang="en-GB" sz="2400" dirty="0"/>
            </a:br>
            <a:r>
              <a:rPr lang="en-GB" sz="2400" dirty="0"/>
              <a:t> monthly </a:t>
            </a:r>
            <a:br>
              <a:rPr lang="en-GB" sz="2400" dirty="0"/>
            </a:br>
            <a:r>
              <a:rPr lang="en-GB" sz="2400" dirty="0"/>
              <a:t>payments</a:t>
            </a:r>
          </a:p>
        </p:txBody>
      </p:sp>
      <p:grpSp>
        <p:nvGrpSpPr>
          <p:cNvPr id="13" name="Group 12">
            <a:extLst>
              <a:ext uri="{FF2B5EF4-FFF2-40B4-BE49-F238E27FC236}">
                <a16:creationId xmlns:a16="http://schemas.microsoft.com/office/drawing/2014/main" id="{D3A1FC2B-D6FE-F449-B4CD-5D6AF5AFB27F}"/>
              </a:ext>
            </a:extLst>
          </p:cNvPr>
          <p:cNvGrpSpPr/>
          <p:nvPr/>
        </p:nvGrpSpPr>
        <p:grpSpPr>
          <a:xfrm>
            <a:off x="612000" y="1662117"/>
            <a:ext cx="1844297" cy="2159780"/>
            <a:chOff x="2466905" y="1352193"/>
            <a:chExt cx="2146626" cy="2513826"/>
          </a:xfrm>
        </p:grpSpPr>
        <p:pic>
          <p:nvPicPr>
            <p:cNvPr id="14" name="Picture 13">
              <a:extLst>
                <a:ext uri="{FF2B5EF4-FFF2-40B4-BE49-F238E27FC236}">
                  <a16:creationId xmlns:a16="http://schemas.microsoft.com/office/drawing/2014/main" id="{8AAC6736-33BD-E24F-AC24-655924799FB2}"/>
                </a:ext>
              </a:extLst>
            </p:cNvPr>
            <p:cNvPicPr>
              <a:picLocks noChangeAspect="1"/>
            </p:cNvPicPr>
            <p:nvPr/>
          </p:nvPicPr>
          <p:blipFill rotWithShape="1">
            <a:blip r:embed="rId4"/>
            <a:srcRect l="9718" t="1685" r="9014" b="1022"/>
            <a:stretch/>
          </p:blipFill>
          <p:spPr>
            <a:xfrm>
              <a:off x="2890434" y="1813301"/>
              <a:ext cx="1332854" cy="1623818"/>
            </a:xfrm>
            <a:prstGeom prst="rect">
              <a:avLst/>
            </a:prstGeom>
          </p:spPr>
        </p:pic>
        <p:pic>
          <p:nvPicPr>
            <p:cNvPr id="20" name="Picture 19">
              <a:extLst>
                <a:ext uri="{FF2B5EF4-FFF2-40B4-BE49-F238E27FC236}">
                  <a16:creationId xmlns:a16="http://schemas.microsoft.com/office/drawing/2014/main" id="{7D868B71-4B53-5240-99D5-B90E2A63EEB6}"/>
                </a:ext>
              </a:extLst>
            </p:cNvPr>
            <p:cNvPicPr>
              <a:picLocks noChangeAspect="1"/>
            </p:cNvPicPr>
            <p:nvPr/>
          </p:nvPicPr>
          <p:blipFill>
            <a:blip r:embed="rId5"/>
            <a:stretch>
              <a:fillRect/>
            </a:stretch>
          </p:blipFill>
          <p:spPr>
            <a:xfrm>
              <a:off x="2466905" y="1352193"/>
              <a:ext cx="2146626" cy="2513826"/>
            </a:xfrm>
            <a:prstGeom prst="rect">
              <a:avLst/>
            </a:prstGeom>
          </p:spPr>
        </p:pic>
      </p:grpSp>
      <p:sp>
        <p:nvSpPr>
          <p:cNvPr id="21" name="Rectangle 20">
            <a:extLst>
              <a:ext uri="{FF2B5EF4-FFF2-40B4-BE49-F238E27FC236}">
                <a16:creationId xmlns:a16="http://schemas.microsoft.com/office/drawing/2014/main" id="{6BF74EBD-7AF1-024C-B456-D94C1D38F317}"/>
              </a:ext>
            </a:extLst>
          </p:cNvPr>
          <p:cNvSpPr/>
          <p:nvPr/>
        </p:nvSpPr>
        <p:spPr>
          <a:xfrm>
            <a:off x="612000" y="6061531"/>
            <a:ext cx="10737872" cy="377283"/>
          </a:xfrm>
          <a:prstGeom prst="rect">
            <a:avLst/>
          </a:prstGeom>
        </p:spPr>
        <p:txBody>
          <a:bodyPr wrap="square">
            <a:spAutoFit/>
          </a:bodyPr>
          <a:lstStyle/>
          <a:p>
            <a:pPr algn="ctr" defTabSz="914400" eaLnBrk="0" fontAlgn="base" hangingPunct="0">
              <a:lnSpc>
                <a:spcPts val="2400"/>
              </a:lnSpc>
              <a:spcBef>
                <a:spcPct val="0"/>
              </a:spcBef>
              <a:spcAft>
                <a:spcPct val="0"/>
              </a:spcAft>
            </a:pPr>
            <a:r>
              <a:rPr lang="en-GB" sz="1600" b="1" dirty="0"/>
              <a:t>This isn’t a real life example or a recommendation.</a:t>
            </a:r>
          </a:p>
        </p:txBody>
      </p:sp>
      <p:sp>
        <p:nvSpPr>
          <p:cNvPr id="3" name="Footer Placeholder 2">
            <a:extLst>
              <a:ext uri="{FF2B5EF4-FFF2-40B4-BE49-F238E27FC236}">
                <a16:creationId xmlns:a16="http://schemas.microsoft.com/office/drawing/2014/main" id="{7C422632-761C-420A-9DFC-6A4E708634E7}"/>
              </a:ext>
            </a:extLst>
          </p:cNvPr>
          <p:cNvSpPr>
            <a:spLocks noGrp="1"/>
          </p:cNvSpPr>
          <p:nvPr>
            <p:ph type="ftr" sz="quarter" idx="11"/>
            <p:custDataLst>
              <p:tags r:id="rId1"/>
            </p:custDataLst>
          </p:nvPr>
        </p:nvSpPr>
        <p:spPr>
          <a:xfrm>
            <a:off x="0" y="6356351"/>
            <a:ext cx="12192000" cy="365125"/>
          </a:xfrm>
        </p:spPr>
        <p:txBody>
          <a:bodyPr/>
          <a:lstStyle/>
          <a:p>
            <a:r>
              <a:rPr lang="en-GB"/>
              <a:t> </a:t>
            </a:r>
            <a:endParaRPr lang="en-GB" dirty="0"/>
          </a:p>
        </p:txBody>
      </p:sp>
    </p:spTree>
    <p:extLst>
      <p:ext uri="{BB962C8B-B14F-4D97-AF65-F5344CB8AC3E}">
        <p14:creationId xmlns:p14="http://schemas.microsoft.com/office/powerpoint/2010/main" val="33847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a:xfrm>
            <a:off x="612000" y="504540"/>
            <a:ext cx="11009244" cy="863084"/>
          </a:xfrm>
        </p:spPr>
        <p:txBody>
          <a:bodyPr/>
          <a:lstStyle/>
          <a:p>
            <a:r>
              <a:rPr lang="en-US" b="1" dirty="0"/>
              <a:t>Sally wants flexible cash (drawdown)</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17</a:t>
            </a:fld>
            <a:endParaRPr lang="en-US"/>
          </a:p>
        </p:txBody>
      </p:sp>
      <p:sp>
        <p:nvSpPr>
          <p:cNvPr id="32" name="TextBox 31">
            <a:extLst>
              <a:ext uri="{FF2B5EF4-FFF2-40B4-BE49-F238E27FC236}">
                <a16:creationId xmlns:a16="http://schemas.microsoft.com/office/drawing/2014/main" id="{B4FD844C-2D47-C542-BBA7-99F1AC19D485}"/>
              </a:ext>
            </a:extLst>
          </p:cNvPr>
          <p:cNvSpPr txBox="1"/>
          <p:nvPr/>
        </p:nvSpPr>
        <p:spPr>
          <a:xfrm>
            <a:off x="2724664" y="1715488"/>
            <a:ext cx="8483807" cy="2041585"/>
          </a:xfrm>
          <a:prstGeom prst="rect">
            <a:avLst/>
          </a:prstGeom>
          <a:noFill/>
        </p:spPr>
        <p:txBody>
          <a:bodyPr wrap="square" rtlCol="0">
            <a:spAutoFit/>
          </a:bodyPr>
          <a:lstStyle/>
          <a:p>
            <a:pPr>
              <a:lnSpc>
                <a:spcPts val="3200"/>
              </a:lnSpc>
              <a:spcBef>
                <a:spcPts val="2400"/>
              </a:spcBef>
            </a:pPr>
            <a:r>
              <a:rPr lang="en-GB" sz="3000" dirty="0"/>
              <a:t>She wants to give her daughter some money towards her wedding. </a:t>
            </a:r>
          </a:p>
          <a:p>
            <a:pPr>
              <a:lnSpc>
                <a:spcPts val="3200"/>
              </a:lnSpc>
              <a:spcBef>
                <a:spcPts val="2400"/>
              </a:spcBef>
            </a:pPr>
            <a:r>
              <a:rPr lang="en-GB" sz="3000" dirty="0"/>
              <a:t>But she doesn’t need any more money, for the time being. </a:t>
            </a:r>
          </a:p>
        </p:txBody>
      </p:sp>
      <p:sp>
        <p:nvSpPr>
          <p:cNvPr id="15" name="Rectangle 14">
            <a:extLst>
              <a:ext uri="{FF2B5EF4-FFF2-40B4-BE49-F238E27FC236}">
                <a16:creationId xmlns:a16="http://schemas.microsoft.com/office/drawing/2014/main" id="{C52EBE50-FB79-E84D-9972-2E4D8778957E}"/>
              </a:ext>
            </a:extLst>
          </p:cNvPr>
          <p:cNvSpPr/>
          <p:nvPr/>
        </p:nvSpPr>
        <p:spPr>
          <a:xfrm>
            <a:off x="612000" y="6061531"/>
            <a:ext cx="10737872" cy="377283"/>
          </a:xfrm>
          <a:prstGeom prst="rect">
            <a:avLst/>
          </a:prstGeom>
        </p:spPr>
        <p:txBody>
          <a:bodyPr wrap="square">
            <a:spAutoFit/>
          </a:bodyPr>
          <a:lstStyle/>
          <a:p>
            <a:pPr algn="ctr" defTabSz="914400" eaLnBrk="0" fontAlgn="base" hangingPunct="0">
              <a:lnSpc>
                <a:spcPts val="2400"/>
              </a:lnSpc>
              <a:spcBef>
                <a:spcPct val="0"/>
              </a:spcBef>
              <a:spcAft>
                <a:spcPct val="0"/>
              </a:spcAft>
            </a:pPr>
            <a:r>
              <a:rPr lang="en-GB" sz="1600" b="1" dirty="0"/>
              <a:t>This isn’t a real life example or a recommendation.</a:t>
            </a:r>
          </a:p>
        </p:txBody>
      </p:sp>
      <p:sp>
        <p:nvSpPr>
          <p:cNvPr id="16" name="TextBox 15">
            <a:extLst>
              <a:ext uri="{FF2B5EF4-FFF2-40B4-BE49-F238E27FC236}">
                <a16:creationId xmlns:a16="http://schemas.microsoft.com/office/drawing/2014/main" id="{152933C9-96ED-2F42-ACC2-6F2BD6AE4FB3}"/>
              </a:ext>
            </a:extLst>
          </p:cNvPr>
          <p:cNvSpPr txBox="1"/>
          <p:nvPr/>
        </p:nvSpPr>
        <p:spPr>
          <a:xfrm>
            <a:off x="612000" y="3916662"/>
            <a:ext cx="2503195" cy="1974842"/>
          </a:xfrm>
          <a:prstGeom prst="rect">
            <a:avLst/>
          </a:prstGeom>
          <a:noFill/>
          <a:ln w="19050">
            <a:solidFill>
              <a:schemeClr val="accent3"/>
            </a:solidFill>
          </a:ln>
        </p:spPr>
        <p:txBody>
          <a:bodyPr wrap="none" rtlCol="0" anchor="ctr">
            <a:noAutofit/>
          </a:bodyPr>
          <a:lstStyle/>
          <a:p>
            <a:pPr algn="ctr">
              <a:lnSpc>
                <a:spcPts val="2200"/>
              </a:lnSpc>
            </a:pPr>
            <a:r>
              <a:rPr lang="en-GB" sz="2400" dirty="0"/>
              <a:t>25% tax-free </a:t>
            </a:r>
            <a:br>
              <a:rPr lang="en-GB" sz="2400" dirty="0"/>
            </a:br>
            <a:r>
              <a:rPr lang="en-GB" sz="2400" dirty="0"/>
              <a:t>cash </a:t>
            </a:r>
            <a:r>
              <a:rPr lang="en-GB" sz="2400" b="1" dirty="0"/>
              <a:t>£10,000 </a:t>
            </a:r>
            <a:r>
              <a:rPr lang="en-GB" sz="2400" dirty="0"/>
              <a:t>to </a:t>
            </a:r>
            <a:br>
              <a:rPr lang="en-GB" sz="2400" dirty="0"/>
            </a:br>
            <a:r>
              <a:rPr lang="en-GB" sz="2400" dirty="0"/>
              <a:t>help with her </a:t>
            </a:r>
            <a:br>
              <a:rPr lang="en-GB" sz="2400" dirty="0"/>
            </a:br>
            <a:r>
              <a:rPr lang="en-GB" sz="2400" dirty="0"/>
              <a:t>daughter’s </a:t>
            </a:r>
            <a:br>
              <a:rPr lang="en-GB" sz="2400" dirty="0"/>
            </a:br>
            <a:r>
              <a:rPr lang="en-GB" sz="2400" dirty="0"/>
              <a:t>wedding.</a:t>
            </a:r>
          </a:p>
        </p:txBody>
      </p:sp>
      <p:sp>
        <p:nvSpPr>
          <p:cNvPr id="17" name="TextBox 16">
            <a:extLst>
              <a:ext uri="{FF2B5EF4-FFF2-40B4-BE49-F238E27FC236}">
                <a16:creationId xmlns:a16="http://schemas.microsoft.com/office/drawing/2014/main" id="{D13ABBA6-A627-5740-92E5-ECAEC3A7E80F}"/>
              </a:ext>
            </a:extLst>
          </p:cNvPr>
          <p:cNvSpPr txBox="1"/>
          <p:nvPr/>
        </p:nvSpPr>
        <p:spPr>
          <a:xfrm>
            <a:off x="3309759" y="3916662"/>
            <a:ext cx="2503195" cy="1974842"/>
          </a:xfrm>
          <a:prstGeom prst="rect">
            <a:avLst/>
          </a:prstGeom>
          <a:solidFill>
            <a:schemeClr val="accent1">
              <a:lumMod val="20000"/>
              <a:lumOff val="80000"/>
            </a:schemeClr>
          </a:solidFill>
          <a:ln w="19050">
            <a:solidFill>
              <a:schemeClr val="accent3"/>
            </a:solidFill>
          </a:ln>
        </p:spPr>
        <p:txBody>
          <a:bodyPr wrap="none" rtlCol="0" anchor="ctr">
            <a:noAutofit/>
          </a:bodyPr>
          <a:lstStyle/>
          <a:p>
            <a:pPr algn="ctr" defTabSz="685800" eaLnBrk="0" fontAlgn="base" hangingPunct="0">
              <a:lnSpc>
                <a:spcPts val="2200"/>
              </a:lnSpc>
              <a:spcBef>
                <a:spcPct val="0"/>
              </a:spcBef>
              <a:spcAft>
                <a:spcPct val="0"/>
              </a:spcAft>
            </a:pPr>
            <a:r>
              <a:rPr lang="en-GB" sz="2400" dirty="0"/>
              <a:t>She pays </a:t>
            </a:r>
            <a:r>
              <a:rPr lang="en-GB" sz="2400" b="1" dirty="0"/>
              <a:t>£0</a:t>
            </a:r>
            <a:r>
              <a:rPr lang="en-GB" sz="2400" dirty="0"/>
              <a:t> in </a:t>
            </a:r>
            <a:br>
              <a:rPr lang="en-GB" sz="2400" dirty="0"/>
            </a:br>
            <a:r>
              <a:rPr lang="en-GB" sz="2400" dirty="0"/>
              <a:t>tax and the </a:t>
            </a:r>
            <a:br>
              <a:rPr lang="en-GB" sz="2400" dirty="0"/>
            </a:br>
            <a:r>
              <a:rPr lang="en-GB" sz="2400" dirty="0"/>
              <a:t>remaining </a:t>
            </a:r>
            <a:r>
              <a:rPr lang="en-GB" sz="2400" b="1" dirty="0"/>
              <a:t>£30,000 </a:t>
            </a:r>
            <a:br>
              <a:rPr lang="en-GB" sz="2400" dirty="0"/>
            </a:br>
            <a:r>
              <a:rPr lang="en-GB" sz="2400" dirty="0"/>
              <a:t>will stay invested, </a:t>
            </a:r>
            <a:br>
              <a:rPr lang="en-GB" sz="2400" dirty="0"/>
            </a:br>
            <a:r>
              <a:rPr lang="en-GB" sz="2400" dirty="0"/>
              <a:t>so can go down as </a:t>
            </a:r>
          </a:p>
          <a:p>
            <a:pPr algn="ctr" defTabSz="685800" eaLnBrk="0" fontAlgn="base" hangingPunct="0">
              <a:lnSpc>
                <a:spcPts val="2200"/>
              </a:lnSpc>
              <a:spcBef>
                <a:spcPct val="0"/>
              </a:spcBef>
              <a:spcAft>
                <a:spcPct val="0"/>
              </a:spcAft>
            </a:pPr>
            <a:r>
              <a:rPr lang="en-GB" sz="2400" dirty="0"/>
              <a:t>well as up in value. </a:t>
            </a:r>
          </a:p>
        </p:txBody>
      </p:sp>
      <p:sp>
        <p:nvSpPr>
          <p:cNvPr id="18" name="TextBox 17">
            <a:extLst>
              <a:ext uri="{FF2B5EF4-FFF2-40B4-BE49-F238E27FC236}">
                <a16:creationId xmlns:a16="http://schemas.microsoft.com/office/drawing/2014/main" id="{2C3CBE62-1AF6-DC40-8207-5908D68FE4F6}"/>
              </a:ext>
            </a:extLst>
          </p:cNvPr>
          <p:cNvSpPr txBox="1"/>
          <p:nvPr/>
        </p:nvSpPr>
        <p:spPr>
          <a:xfrm>
            <a:off x="6007518" y="3916662"/>
            <a:ext cx="2503195" cy="1974842"/>
          </a:xfrm>
          <a:prstGeom prst="rect">
            <a:avLst/>
          </a:prstGeom>
          <a:noFill/>
          <a:ln w="19050">
            <a:solidFill>
              <a:schemeClr val="accent3"/>
            </a:solidFill>
          </a:ln>
        </p:spPr>
        <p:txBody>
          <a:bodyPr wrap="none" rtlCol="0" anchor="ctr">
            <a:noAutofit/>
          </a:bodyPr>
          <a:lstStyle/>
          <a:p>
            <a:pPr algn="ctr">
              <a:lnSpc>
                <a:spcPts val="2200"/>
              </a:lnSpc>
            </a:pPr>
            <a:r>
              <a:rPr lang="en-GB" sz="2400" dirty="0"/>
              <a:t>She can dip</a:t>
            </a:r>
            <a:br>
              <a:rPr lang="en-GB" sz="2400" dirty="0"/>
            </a:br>
            <a:r>
              <a:rPr lang="en-GB" sz="2400" dirty="0"/>
              <a:t> into the remaining </a:t>
            </a:r>
            <a:br>
              <a:rPr lang="en-GB" sz="2400" dirty="0"/>
            </a:br>
            <a:r>
              <a:rPr lang="en-GB" sz="2400" dirty="0"/>
              <a:t>money as and </a:t>
            </a:r>
            <a:br>
              <a:rPr lang="en-GB" sz="2400" dirty="0"/>
            </a:br>
            <a:r>
              <a:rPr lang="en-GB" sz="2400" dirty="0"/>
              <a:t>when she wants.</a:t>
            </a:r>
          </a:p>
        </p:txBody>
      </p:sp>
      <p:sp>
        <p:nvSpPr>
          <p:cNvPr id="19" name="TextBox 18">
            <a:extLst>
              <a:ext uri="{FF2B5EF4-FFF2-40B4-BE49-F238E27FC236}">
                <a16:creationId xmlns:a16="http://schemas.microsoft.com/office/drawing/2014/main" id="{4C678F65-2049-E941-8B1A-7344F2778B91}"/>
              </a:ext>
            </a:extLst>
          </p:cNvPr>
          <p:cNvSpPr txBox="1"/>
          <p:nvPr/>
        </p:nvSpPr>
        <p:spPr>
          <a:xfrm>
            <a:off x="8705277" y="3916662"/>
            <a:ext cx="2503195" cy="1974842"/>
          </a:xfrm>
          <a:prstGeom prst="rect">
            <a:avLst/>
          </a:prstGeom>
          <a:solidFill>
            <a:schemeClr val="accent1">
              <a:lumMod val="20000"/>
              <a:lumOff val="80000"/>
            </a:schemeClr>
          </a:solidFill>
          <a:ln w="19050">
            <a:solidFill>
              <a:schemeClr val="accent3"/>
            </a:solidFill>
          </a:ln>
        </p:spPr>
        <p:txBody>
          <a:bodyPr wrap="none" rtlCol="0" anchor="ctr">
            <a:noAutofit/>
          </a:bodyPr>
          <a:lstStyle/>
          <a:p>
            <a:pPr algn="ctr">
              <a:lnSpc>
                <a:spcPts val="2200"/>
              </a:lnSpc>
            </a:pPr>
            <a:r>
              <a:rPr lang="en-GB" sz="2400" dirty="0"/>
              <a:t>When she takes </a:t>
            </a:r>
            <a:br>
              <a:rPr lang="en-GB" sz="2400" dirty="0"/>
            </a:br>
            <a:r>
              <a:rPr lang="en-GB" sz="2400" dirty="0"/>
              <a:t>the remaining </a:t>
            </a:r>
            <a:br>
              <a:rPr lang="en-GB" sz="2400" dirty="0"/>
            </a:br>
            <a:r>
              <a:rPr lang="en-GB" sz="2400" dirty="0"/>
              <a:t>money she </a:t>
            </a:r>
            <a:br>
              <a:rPr lang="en-GB" sz="2400" dirty="0"/>
            </a:br>
            <a:r>
              <a:rPr lang="en-GB" sz="2400" dirty="0"/>
              <a:t>might have </a:t>
            </a:r>
            <a:br>
              <a:rPr lang="en-GB" sz="2400" dirty="0"/>
            </a:br>
            <a:r>
              <a:rPr lang="en-GB" sz="2400" dirty="0"/>
              <a:t>to pay tax on it.</a:t>
            </a:r>
          </a:p>
        </p:txBody>
      </p:sp>
      <p:grpSp>
        <p:nvGrpSpPr>
          <p:cNvPr id="21" name="Group 20">
            <a:extLst>
              <a:ext uri="{FF2B5EF4-FFF2-40B4-BE49-F238E27FC236}">
                <a16:creationId xmlns:a16="http://schemas.microsoft.com/office/drawing/2014/main" id="{E4F1B831-4F2B-0B42-BC8E-5FA10518EB75}"/>
              </a:ext>
            </a:extLst>
          </p:cNvPr>
          <p:cNvGrpSpPr/>
          <p:nvPr/>
        </p:nvGrpSpPr>
        <p:grpSpPr>
          <a:xfrm>
            <a:off x="612000" y="1747165"/>
            <a:ext cx="1745978" cy="2022087"/>
            <a:chOff x="7340416" y="1377438"/>
            <a:chExt cx="2123633" cy="2459465"/>
          </a:xfrm>
        </p:grpSpPr>
        <p:pic>
          <p:nvPicPr>
            <p:cNvPr id="22" name="Picture 21">
              <a:extLst>
                <a:ext uri="{FF2B5EF4-FFF2-40B4-BE49-F238E27FC236}">
                  <a16:creationId xmlns:a16="http://schemas.microsoft.com/office/drawing/2014/main" id="{C41A5076-F66F-7143-ABEC-2AE3F35E5D98}"/>
                </a:ext>
              </a:extLst>
            </p:cNvPr>
            <p:cNvPicPr>
              <a:picLocks noChangeAspect="1"/>
            </p:cNvPicPr>
            <p:nvPr/>
          </p:nvPicPr>
          <p:blipFill rotWithShape="1">
            <a:blip r:embed="rId4"/>
            <a:srcRect l="10341" t="2439" r="9086"/>
            <a:stretch/>
          </p:blipFill>
          <p:spPr>
            <a:xfrm>
              <a:off x="7749153" y="1813300"/>
              <a:ext cx="1342236" cy="1623819"/>
            </a:xfrm>
            <a:prstGeom prst="rect">
              <a:avLst/>
            </a:prstGeom>
          </p:spPr>
        </p:pic>
        <p:pic>
          <p:nvPicPr>
            <p:cNvPr id="23" name="Picture 22">
              <a:extLst>
                <a:ext uri="{FF2B5EF4-FFF2-40B4-BE49-F238E27FC236}">
                  <a16:creationId xmlns:a16="http://schemas.microsoft.com/office/drawing/2014/main" id="{E08DD4B6-7C24-ED48-B99A-FC8D718A9155}"/>
                </a:ext>
              </a:extLst>
            </p:cNvPr>
            <p:cNvPicPr>
              <a:picLocks noChangeAspect="1"/>
            </p:cNvPicPr>
            <p:nvPr/>
          </p:nvPicPr>
          <p:blipFill>
            <a:blip r:embed="rId5"/>
            <a:stretch>
              <a:fillRect/>
            </a:stretch>
          </p:blipFill>
          <p:spPr>
            <a:xfrm>
              <a:off x="7340416" y="1377438"/>
              <a:ext cx="2123633" cy="2459465"/>
            </a:xfrm>
            <a:prstGeom prst="rect">
              <a:avLst/>
            </a:prstGeom>
          </p:spPr>
        </p:pic>
      </p:grpSp>
      <p:sp>
        <p:nvSpPr>
          <p:cNvPr id="3" name="Footer Placeholder 2">
            <a:extLst>
              <a:ext uri="{FF2B5EF4-FFF2-40B4-BE49-F238E27FC236}">
                <a16:creationId xmlns:a16="http://schemas.microsoft.com/office/drawing/2014/main" id="{71C7B186-AAE5-427A-B167-48C0B8AE1BB6}"/>
              </a:ext>
            </a:extLst>
          </p:cNvPr>
          <p:cNvSpPr>
            <a:spLocks noGrp="1"/>
          </p:cNvSpPr>
          <p:nvPr>
            <p:ph type="ftr" sz="quarter" idx="11"/>
            <p:custDataLst>
              <p:tags r:id="rId1"/>
            </p:custDataLst>
          </p:nvPr>
        </p:nvSpPr>
        <p:spPr>
          <a:xfrm>
            <a:off x="0" y="6356351"/>
            <a:ext cx="12192000" cy="365125"/>
          </a:xfrm>
        </p:spPr>
        <p:txBody>
          <a:bodyPr/>
          <a:lstStyle/>
          <a:p>
            <a:r>
              <a:rPr lang="en-GB"/>
              <a:t> </a:t>
            </a:r>
          </a:p>
        </p:txBody>
      </p:sp>
    </p:spTree>
    <p:extLst>
      <p:ext uri="{BB962C8B-B14F-4D97-AF65-F5344CB8AC3E}">
        <p14:creationId xmlns:p14="http://schemas.microsoft.com/office/powerpoint/2010/main" val="40872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a:xfrm>
            <a:off x="612000" y="504540"/>
            <a:ext cx="11009244" cy="863084"/>
          </a:xfrm>
        </p:spPr>
        <p:txBody>
          <a:bodyPr/>
          <a:lstStyle/>
          <a:p>
            <a:r>
              <a:rPr lang="en-US" b="1" dirty="0"/>
              <a:t>Recap of their choices</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18</a:t>
            </a:fld>
            <a:endParaRPr lang="en-US"/>
          </a:p>
        </p:txBody>
      </p:sp>
      <p:sp>
        <p:nvSpPr>
          <p:cNvPr id="15" name="Rectangle 14">
            <a:extLst>
              <a:ext uri="{FF2B5EF4-FFF2-40B4-BE49-F238E27FC236}">
                <a16:creationId xmlns:a16="http://schemas.microsoft.com/office/drawing/2014/main" id="{C52EBE50-FB79-E84D-9972-2E4D8778957E}"/>
              </a:ext>
            </a:extLst>
          </p:cNvPr>
          <p:cNvSpPr/>
          <p:nvPr/>
        </p:nvSpPr>
        <p:spPr>
          <a:xfrm>
            <a:off x="3050936" y="6070889"/>
            <a:ext cx="5857318" cy="377283"/>
          </a:xfrm>
          <a:prstGeom prst="rect">
            <a:avLst/>
          </a:prstGeom>
        </p:spPr>
        <p:txBody>
          <a:bodyPr wrap="square">
            <a:spAutoFit/>
          </a:bodyPr>
          <a:lstStyle/>
          <a:p>
            <a:pPr algn="ctr" defTabSz="914400" eaLnBrk="0" fontAlgn="base" hangingPunct="0">
              <a:lnSpc>
                <a:spcPts val="2400"/>
              </a:lnSpc>
              <a:spcBef>
                <a:spcPct val="0"/>
              </a:spcBef>
              <a:spcAft>
                <a:spcPct val="0"/>
              </a:spcAft>
            </a:pPr>
            <a:r>
              <a:rPr lang="en-GB" sz="1600" b="1" dirty="0"/>
              <a:t>These aren’t real life examples or recommendations.</a:t>
            </a:r>
          </a:p>
        </p:txBody>
      </p:sp>
      <p:sp>
        <p:nvSpPr>
          <p:cNvPr id="16" name="TextBox 15">
            <a:extLst>
              <a:ext uri="{FF2B5EF4-FFF2-40B4-BE49-F238E27FC236}">
                <a16:creationId xmlns:a16="http://schemas.microsoft.com/office/drawing/2014/main" id="{152933C9-96ED-2F42-ACC2-6F2BD6AE4FB3}"/>
              </a:ext>
            </a:extLst>
          </p:cNvPr>
          <p:cNvSpPr txBox="1"/>
          <p:nvPr/>
        </p:nvSpPr>
        <p:spPr>
          <a:xfrm>
            <a:off x="838737" y="4261890"/>
            <a:ext cx="2997481" cy="1675359"/>
          </a:xfrm>
          <a:prstGeom prst="rect">
            <a:avLst/>
          </a:prstGeom>
          <a:noFill/>
          <a:ln w="19050">
            <a:solidFill>
              <a:schemeClr val="accent3"/>
            </a:solidFill>
          </a:ln>
        </p:spPr>
        <p:txBody>
          <a:bodyPr wrap="none" rtlCol="0" anchor="ctr">
            <a:noAutofit/>
          </a:bodyPr>
          <a:lstStyle/>
          <a:p>
            <a:pPr algn="ctr">
              <a:lnSpc>
                <a:spcPts val="1800"/>
              </a:lnSpc>
            </a:pPr>
            <a:r>
              <a:rPr lang="en-GB" sz="2000" dirty="0"/>
              <a:t>£40,000 pension pot</a:t>
            </a:r>
          </a:p>
          <a:p>
            <a:pPr algn="ctr">
              <a:lnSpc>
                <a:spcPts val="1800"/>
              </a:lnSpc>
              <a:spcAft>
                <a:spcPts val="600"/>
              </a:spcAft>
            </a:pPr>
            <a:r>
              <a:rPr lang="en-GB" sz="2000" dirty="0"/>
              <a:t>£10,000 tax-free cash</a:t>
            </a:r>
          </a:p>
          <a:p>
            <a:pPr algn="ctr">
              <a:lnSpc>
                <a:spcPts val="1800"/>
              </a:lnSpc>
            </a:pPr>
            <a:r>
              <a:rPr lang="en-GB" sz="2000" b="1" dirty="0"/>
              <a:t>£12,000 </a:t>
            </a:r>
            <a:r>
              <a:rPr lang="en-GB" sz="2000" dirty="0"/>
              <a:t>paid in tax</a:t>
            </a:r>
          </a:p>
          <a:p>
            <a:pPr algn="ctr">
              <a:lnSpc>
                <a:spcPts val="1800"/>
              </a:lnSpc>
            </a:pPr>
            <a:r>
              <a:rPr lang="en-GB" sz="2000" b="1" dirty="0"/>
              <a:t>£18,000 </a:t>
            </a:r>
            <a:r>
              <a:rPr lang="en-GB" sz="2000" dirty="0"/>
              <a:t>cash, after tax</a:t>
            </a:r>
          </a:p>
        </p:txBody>
      </p:sp>
      <p:grpSp>
        <p:nvGrpSpPr>
          <p:cNvPr id="13" name="Group 12">
            <a:extLst>
              <a:ext uri="{FF2B5EF4-FFF2-40B4-BE49-F238E27FC236}">
                <a16:creationId xmlns:a16="http://schemas.microsoft.com/office/drawing/2014/main" id="{C8354984-626C-5B4E-9F3A-6FC56D1A7EC1}"/>
              </a:ext>
            </a:extLst>
          </p:cNvPr>
          <p:cNvGrpSpPr/>
          <p:nvPr/>
        </p:nvGrpSpPr>
        <p:grpSpPr>
          <a:xfrm>
            <a:off x="1642616" y="1429988"/>
            <a:ext cx="1468921" cy="1701216"/>
            <a:chOff x="4846671" y="1362285"/>
            <a:chExt cx="2157584" cy="2498785"/>
          </a:xfrm>
        </p:grpSpPr>
        <p:pic>
          <p:nvPicPr>
            <p:cNvPr id="14" name="Picture 13">
              <a:extLst>
                <a:ext uri="{FF2B5EF4-FFF2-40B4-BE49-F238E27FC236}">
                  <a16:creationId xmlns:a16="http://schemas.microsoft.com/office/drawing/2014/main" id="{06C2E981-26CF-7C4F-AC20-16E5AB431CA3}"/>
                </a:ext>
              </a:extLst>
            </p:cNvPr>
            <p:cNvPicPr>
              <a:picLocks noChangeAspect="1"/>
            </p:cNvPicPr>
            <p:nvPr/>
          </p:nvPicPr>
          <p:blipFill rotWithShape="1">
            <a:blip r:embed="rId4"/>
            <a:srcRect l="10325" t="2094" r="10559" b="1435"/>
            <a:stretch/>
          </p:blipFill>
          <p:spPr>
            <a:xfrm>
              <a:off x="5269425" y="1813301"/>
              <a:ext cx="1332854" cy="1623819"/>
            </a:xfrm>
            <a:prstGeom prst="rect">
              <a:avLst/>
            </a:prstGeom>
          </p:spPr>
        </p:pic>
        <p:pic>
          <p:nvPicPr>
            <p:cNvPr id="20" name="Picture 19">
              <a:extLst>
                <a:ext uri="{FF2B5EF4-FFF2-40B4-BE49-F238E27FC236}">
                  <a16:creationId xmlns:a16="http://schemas.microsoft.com/office/drawing/2014/main" id="{60DC1F1A-9984-C647-853F-7AD5F586E44E}"/>
                </a:ext>
              </a:extLst>
            </p:cNvPr>
            <p:cNvPicPr>
              <a:picLocks noChangeAspect="1"/>
            </p:cNvPicPr>
            <p:nvPr/>
          </p:nvPicPr>
          <p:blipFill>
            <a:blip r:embed="rId5"/>
            <a:stretch>
              <a:fillRect/>
            </a:stretch>
          </p:blipFill>
          <p:spPr>
            <a:xfrm>
              <a:off x="4846671" y="1362285"/>
              <a:ext cx="2157584" cy="2498785"/>
            </a:xfrm>
            <a:prstGeom prst="rect">
              <a:avLst/>
            </a:prstGeom>
          </p:spPr>
        </p:pic>
      </p:grpSp>
      <p:grpSp>
        <p:nvGrpSpPr>
          <p:cNvPr id="24" name="Group 23">
            <a:extLst>
              <a:ext uri="{FF2B5EF4-FFF2-40B4-BE49-F238E27FC236}">
                <a16:creationId xmlns:a16="http://schemas.microsoft.com/office/drawing/2014/main" id="{D9C32559-7C98-C049-BC19-94F89E305D64}"/>
              </a:ext>
            </a:extLst>
          </p:cNvPr>
          <p:cNvGrpSpPr/>
          <p:nvPr/>
        </p:nvGrpSpPr>
        <p:grpSpPr>
          <a:xfrm>
            <a:off x="9195081" y="1430596"/>
            <a:ext cx="1451829" cy="1681421"/>
            <a:chOff x="7340416" y="1377438"/>
            <a:chExt cx="2123633" cy="2459465"/>
          </a:xfrm>
        </p:grpSpPr>
        <p:pic>
          <p:nvPicPr>
            <p:cNvPr id="25" name="Picture 24">
              <a:extLst>
                <a:ext uri="{FF2B5EF4-FFF2-40B4-BE49-F238E27FC236}">
                  <a16:creationId xmlns:a16="http://schemas.microsoft.com/office/drawing/2014/main" id="{2408077C-25D3-4348-A482-CB87BCAE3A2A}"/>
                </a:ext>
              </a:extLst>
            </p:cNvPr>
            <p:cNvPicPr>
              <a:picLocks noChangeAspect="1"/>
            </p:cNvPicPr>
            <p:nvPr/>
          </p:nvPicPr>
          <p:blipFill rotWithShape="1">
            <a:blip r:embed="rId6"/>
            <a:srcRect l="10341" t="2439" r="9086"/>
            <a:stretch/>
          </p:blipFill>
          <p:spPr>
            <a:xfrm>
              <a:off x="7749153" y="1813300"/>
              <a:ext cx="1342236" cy="1623819"/>
            </a:xfrm>
            <a:prstGeom prst="rect">
              <a:avLst/>
            </a:prstGeom>
          </p:spPr>
        </p:pic>
        <p:pic>
          <p:nvPicPr>
            <p:cNvPr id="26" name="Picture 25">
              <a:extLst>
                <a:ext uri="{FF2B5EF4-FFF2-40B4-BE49-F238E27FC236}">
                  <a16:creationId xmlns:a16="http://schemas.microsoft.com/office/drawing/2014/main" id="{ADA26F7F-BC9A-4D4F-848E-88A2626C0C48}"/>
                </a:ext>
              </a:extLst>
            </p:cNvPr>
            <p:cNvPicPr>
              <a:picLocks noChangeAspect="1"/>
            </p:cNvPicPr>
            <p:nvPr/>
          </p:nvPicPr>
          <p:blipFill>
            <a:blip r:embed="rId5"/>
            <a:stretch>
              <a:fillRect/>
            </a:stretch>
          </p:blipFill>
          <p:spPr>
            <a:xfrm>
              <a:off x="7340416" y="1377438"/>
              <a:ext cx="2123633" cy="2459465"/>
            </a:xfrm>
            <a:prstGeom prst="rect">
              <a:avLst/>
            </a:prstGeom>
          </p:spPr>
        </p:pic>
      </p:grpSp>
      <p:grpSp>
        <p:nvGrpSpPr>
          <p:cNvPr id="27" name="Group 26">
            <a:extLst>
              <a:ext uri="{FF2B5EF4-FFF2-40B4-BE49-F238E27FC236}">
                <a16:creationId xmlns:a16="http://schemas.microsoft.com/office/drawing/2014/main" id="{6F6054D7-4F1F-FC4C-B9B1-4D1780B01E31}"/>
              </a:ext>
            </a:extLst>
          </p:cNvPr>
          <p:cNvGrpSpPr/>
          <p:nvPr/>
        </p:nvGrpSpPr>
        <p:grpSpPr>
          <a:xfrm>
            <a:off x="5339366" y="1316100"/>
            <a:ext cx="1533584" cy="1795917"/>
            <a:chOff x="2466905" y="1352193"/>
            <a:chExt cx="2146626" cy="2513826"/>
          </a:xfrm>
        </p:grpSpPr>
        <p:pic>
          <p:nvPicPr>
            <p:cNvPr id="28" name="Picture 27">
              <a:extLst>
                <a:ext uri="{FF2B5EF4-FFF2-40B4-BE49-F238E27FC236}">
                  <a16:creationId xmlns:a16="http://schemas.microsoft.com/office/drawing/2014/main" id="{F1069BE1-4A34-4E49-8D5C-DF6692333C68}"/>
                </a:ext>
              </a:extLst>
            </p:cNvPr>
            <p:cNvPicPr>
              <a:picLocks noChangeAspect="1"/>
            </p:cNvPicPr>
            <p:nvPr/>
          </p:nvPicPr>
          <p:blipFill rotWithShape="1">
            <a:blip r:embed="rId7"/>
            <a:srcRect l="9718" t="1685" r="9014" b="1022"/>
            <a:stretch/>
          </p:blipFill>
          <p:spPr>
            <a:xfrm>
              <a:off x="2890434" y="1813301"/>
              <a:ext cx="1332854" cy="1623818"/>
            </a:xfrm>
            <a:prstGeom prst="rect">
              <a:avLst/>
            </a:prstGeom>
          </p:spPr>
        </p:pic>
        <p:pic>
          <p:nvPicPr>
            <p:cNvPr id="29" name="Picture 28">
              <a:extLst>
                <a:ext uri="{FF2B5EF4-FFF2-40B4-BE49-F238E27FC236}">
                  <a16:creationId xmlns:a16="http://schemas.microsoft.com/office/drawing/2014/main" id="{0E9681C8-B0EA-7041-A60D-0129867F2653}"/>
                </a:ext>
              </a:extLst>
            </p:cNvPr>
            <p:cNvPicPr>
              <a:picLocks noChangeAspect="1"/>
            </p:cNvPicPr>
            <p:nvPr/>
          </p:nvPicPr>
          <p:blipFill>
            <a:blip r:embed="rId8"/>
            <a:stretch>
              <a:fillRect/>
            </a:stretch>
          </p:blipFill>
          <p:spPr>
            <a:xfrm>
              <a:off x="2466905" y="1352193"/>
              <a:ext cx="2146626" cy="2513826"/>
            </a:xfrm>
            <a:prstGeom prst="rect">
              <a:avLst/>
            </a:prstGeom>
          </p:spPr>
        </p:pic>
      </p:grpSp>
      <p:sp>
        <p:nvSpPr>
          <p:cNvPr id="30" name="TextBox 29">
            <a:extLst>
              <a:ext uri="{FF2B5EF4-FFF2-40B4-BE49-F238E27FC236}">
                <a16:creationId xmlns:a16="http://schemas.microsoft.com/office/drawing/2014/main" id="{04E380CF-B551-CF43-82E3-E59B99376F58}"/>
              </a:ext>
            </a:extLst>
          </p:cNvPr>
          <p:cNvSpPr txBox="1"/>
          <p:nvPr/>
        </p:nvSpPr>
        <p:spPr>
          <a:xfrm>
            <a:off x="938240" y="3269951"/>
            <a:ext cx="2798474" cy="645914"/>
          </a:xfrm>
          <a:prstGeom prst="rect">
            <a:avLst/>
          </a:prstGeom>
          <a:noFill/>
          <a:ln w="19050">
            <a:noFill/>
          </a:ln>
        </p:spPr>
        <p:txBody>
          <a:bodyPr wrap="none" rtlCol="0" anchor="t">
            <a:noAutofit/>
          </a:bodyPr>
          <a:lstStyle/>
          <a:p>
            <a:pPr algn="ctr">
              <a:lnSpc>
                <a:spcPts val="2400"/>
              </a:lnSpc>
            </a:pPr>
            <a:r>
              <a:rPr lang="en-GB" sz="2400" b="1" dirty="0"/>
              <a:t>Scott took all his cash </a:t>
            </a:r>
            <a:br>
              <a:rPr lang="en-GB" sz="2400" b="1" dirty="0"/>
            </a:br>
            <a:r>
              <a:rPr lang="en-GB" sz="2400" b="1" dirty="0"/>
              <a:t>at once</a:t>
            </a:r>
          </a:p>
        </p:txBody>
      </p:sp>
      <p:sp>
        <p:nvSpPr>
          <p:cNvPr id="31" name="TextBox 30">
            <a:extLst>
              <a:ext uri="{FF2B5EF4-FFF2-40B4-BE49-F238E27FC236}">
                <a16:creationId xmlns:a16="http://schemas.microsoft.com/office/drawing/2014/main" id="{9F262CE6-0E89-9C41-A783-C350F28A3678}"/>
              </a:ext>
            </a:extLst>
          </p:cNvPr>
          <p:cNvSpPr txBox="1"/>
          <p:nvPr/>
        </p:nvSpPr>
        <p:spPr>
          <a:xfrm>
            <a:off x="4107067" y="3177194"/>
            <a:ext cx="3977865" cy="553422"/>
          </a:xfrm>
          <a:prstGeom prst="rect">
            <a:avLst/>
          </a:prstGeom>
          <a:noFill/>
          <a:ln w="19050">
            <a:noFill/>
          </a:ln>
        </p:spPr>
        <p:txBody>
          <a:bodyPr wrap="square" rtlCol="0" anchor="t">
            <a:noAutofit/>
          </a:bodyPr>
          <a:lstStyle/>
          <a:p>
            <a:pPr algn="ctr">
              <a:lnSpc>
                <a:spcPts val="2400"/>
              </a:lnSpc>
            </a:pPr>
            <a:r>
              <a:rPr lang="en-GB" sz="2400" b="1" dirty="0"/>
              <a:t>Simon got a </a:t>
            </a:r>
            <a:br>
              <a:rPr lang="en-GB" sz="2400" b="1" dirty="0"/>
            </a:br>
            <a:r>
              <a:rPr lang="en-GB" sz="2400" b="1" dirty="0"/>
              <a:t>guaranteed income for life (an annuity)</a:t>
            </a:r>
          </a:p>
        </p:txBody>
      </p:sp>
      <p:sp>
        <p:nvSpPr>
          <p:cNvPr id="33" name="TextBox 32">
            <a:extLst>
              <a:ext uri="{FF2B5EF4-FFF2-40B4-BE49-F238E27FC236}">
                <a16:creationId xmlns:a16="http://schemas.microsoft.com/office/drawing/2014/main" id="{55C16364-CE22-BD4A-9963-96E144AC5F73}"/>
              </a:ext>
            </a:extLst>
          </p:cNvPr>
          <p:cNvSpPr txBox="1"/>
          <p:nvPr/>
        </p:nvSpPr>
        <p:spPr>
          <a:xfrm>
            <a:off x="8350461" y="3190008"/>
            <a:ext cx="3141067" cy="994308"/>
          </a:xfrm>
          <a:prstGeom prst="rect">
            <a:avLst/>
          </a:prstGeom>
          <a:noFill/>
          <a:ln w="19050">
            <a:noFill/>
          </a:ln>
        </p:spPr>
        <p:txBody>
          <a:bodyPr wrap="none" rtlCol="0" anchor="t">
            <a:noAutofit/>
          </a:bodyPr>
          <a:lstStyle/>
          <a:p>
            <a:pPr algn="ctr">
              <a:lnSpc>
                <a:spcPts val="2400"/>
              </a:lnSpc>
            </a:pPr>
            <a:r>
              <a:rPr lang="en-GB" sz="2400" b="1" dirty="0"/>
              <a:t>Sally went for flexible </a:t>
            </a:r>
            <a:br>
              <a:rPr lang="en-GB" sz="2400" b="1" dirty="0"/>
            </a:br>
            <a:r>
              <a:rPr lang="en-GB" sz="2400" b="1" dirty="0"/>
              <a:t>cash (drawdown) </a:t>
            </a:r>
          </a:p>
        </p:txBody>
      </p:sp>
      <p:sp>
        <p:nvSpPr>
          <p:cNvPr id="34" name="TextBox 33">
            <a:extLst>
              <a:ext uri="{FF2B5EF4-FFF2-40B4-BE49-F238E27FC236}">
                <a16:creationId xmlns:a16="http://schemas.microsoft.com/office/drawing/2014/main" id="{2B42AA28-2AC6-AF43-B719-7E3E1AC5E06F}"/>
              </a:ext>
            </a:extLst>
          </p:cNvPr>
          <p:cNvSpPr txBox="1"/>
          <p:nvPr/>
        </p:nvSpPr>
        <p:spPr>
          <a:xfrm>
            <a:off x="4706922" y="4261890"/>
            <a:ext cx="2997482" cy="1675359"/>
          </a:xfrm>
          <a:prstGeom prst="rect">
            <a:avLst/>
          </a:prstGeom>
          <a:noFill/>
          <a:ln w="19050">
            <a:solidFill>
              <a:schemeClr val="accent3"/>
            </a:solidFill>
          </a:ln>
        </p:spPr>
        <p:txBody>
          <a:bodyPr wrap="none" rtlCol="0" anchor="ctr">
            <a:noAutofit/>
          </a:bodyPr>
          <a:lstStyle/>
          <a:p>
            <a:pPr algn="ctr">
              <a:lnSpc>
                <a:spcPts val="1800"/>
              </a:lnSpc>
            </a:pPr>
            <a:r>
              <a:rPr lang="en-GB" sz="2000" dirty="0"/>
              <a:t>£40,000 pension pot</a:t>
            </a:r>
          </a:p>
          <a:p>
            <a:pPr algn="ctr">
              <a:lnSpc>
                <a:spcPts val="1800"/>
              </a:lnSpc>
              <a:spcAft>
                <a:spcPts val="600"/>
              </a:spcAft>
            </a:pPr>
            <a:r>
              <a:rPr lang="en-GB" sz="2000" dirty="0"/>
              <a:t>£10,000 tax-free cash</a:t>
            </a:r>
          </a:p>
          <a:p>
            <a:pPr algn="ctr">
              <a:lnSpc>
                <a:spcPts val="1800"/>
              </a:lnSpc>
            </a:pPr>
            <a:r>
              <a:rPr lang="en-GB" sz="2000" b="1" dirty="0"/>
              <a:t>£100 </a:t>
            </a:r>
            <a:r>
              <a:rPr lang="en-GB" sz="2000" dirty="0"/>
              <a:t>monthly for the </a:t>
            </a:r>
            <a:br>
              <a:rPr lang="en-GB" sz="2000" dirty="0"/>
            </a:br>
            <a:r>
              <a:rPr lang="en-GB" sz="2000" dirty="0"/>
              <a:t>rest of his life – taxable</a:t>
            </a:r>
          </a:p>
        </p:txBody>
      </p:sp>
      <p:sp>
        <p:nvSpPr>
          <p:cNvPr id="35" name="TextBox 34">
            <a:extLst>
              <a:ext uri="{FF2B5EF4-FFF2-40B4-BE49-F238E27FC236}">
                <a16:creationId xmlns:a16="http://schemas.microsoft.com/office/drawing/2014/main" id="{C465F0F1-067E-0048-AA5F-55CE36C579BB}"/>
              </a:ext>
            </a:extLst>
          </p:cNvPr>
          <p:cNvSpPr txBox="1"/>
          <p:nvPr/>
        </p:nvSpPr>
        <p:spPr>
          <a:xfrm>
            <a:off x="8506377" y="4261890"/>
            <a:ext cx="2997483" cy="1675359"/>
          </a:xfrm>
          <a:prstGeom prst="rect">
            <a:avLst/>
          </a:prstGeom>
          <a:noFill/>
          <a:ln w="19050">
            <a:solidFill>
              <a:schemeClr val="accent3"/>
            </a:solidFill>
          </a:ln>
        </p:spPr>
        <p:txBody>
          <a:bodyPr wrap="square" rtlCol="0" anchor="ctr">
            <a:noAutofit/>
          </a:bodyPr>
          <a:lstStyle/>
          <a:p>
            <a:pPr algn="ctr">
              <a:lnSpc>
                <a:spcPts val="1800"/>
              </a:lnSpc>
            </a:pPr>
            <a:r>
              <a:rPr lang="en-GB" sz="2000" dirty="0"/>
              <a:t>£40,000 pension pot</a:t>
            </a:r>
          </a:p>
          <a:p>
            <a:pPr algn="ctr">
              <a:lnSpc>
                <a:spcPts val="1800"/>
              </a:lnSpc>
              <a:spcAft>
                <a:spcPts val="600"/>
              </a:spcAft>
            </a:pPr>
            <a:r>
              <a:rPr lang="en-GB" sz="2000" dirty="0"/>
              <a:t>£10,000 tax-free cash</a:t>
            </a:r>
          </a:p>
          <a:p>
            <a:pPr algn="ctr">
              <a:lnSpc>
                <a:spcPts val="1800"/>
              </a:lnSpc>
            </a:pPr>
            <a:r>
              <a:rPr lang="en-GB" sz="2000" b="1" dirty="0"/>
              <a:t>£30,000 </a:t>
            </a:r>
            <a:r>
              <a:rPr lang="en-GB" sz="2000" dirty="0"/>
              <a:t>left invested. How she takes this will depend on if or how much tax she’ll pay. </a:t>
            </a:r>
          </a:p>
        </p:txBody>
      </p:sp>
      <p:sp>
        <p:nvSpPr>
          <p:cNvPr id="3" name="Footer Placeholder 2">
            <a:extLst>
              <a:ext uri="{FF2B5EF4-FFF2-40B4-BE49-F238E27FC236}">
                <a16:creationId xmlns:a16="http://schemas.microsoft.com/office/drawing/2014/main" id="{005E2779-423F-4410-880E-E98EFAB9FEB5}"/>
              </a:ext>
            </a:extLst>
          </p:cNvPr>
          <p:cNvSpPr>
            <a:spLocks noGrp="1"/>
          </p:cNvSpPr>
          <p:nvPr>
            <p:ph type="ftr" sz="quarter" idx="11"/>
            <p:custDataLst>
              <p:tags r:id="rId1"/>
            </p:custDataLst>
          </p:nvPr>
        </p:nvSpPr>
        <p:spPr>
          <a:xfrm>
            <a:off x="0" y="6356351"/>
            <a:ext cx="12192000" cy="365125"/>
          </a:xfrm>
        </p:spPr>
        <p:txBody>
          <a:bodyPr/>
          <a:lstStyle/>
          <a:p>
            <a:r>
              <a:rPr lang="en-GB"/>
              <a:t> </a:t>
            </a:r>
            <a:endParaRPr lang="en-GB" dirty="0"/>
          </a:p>
        </p:txBody>
      </p:sp>
      <p:sp>
        <p:nvSpPr>
          <p:cNvPr id="4" name="Rectangle 3">
            <a:extLst>
              <a:ext uri="{FF2B5EF4-FFF2-40B4-BE49-F238E27FC236}">
                <a16:creationId xmlns:a16="http://schemas.microsoft.com/office/drawing/2014/main" id="{ACBFFE99-4D0E-44C3-BDCA-FB1D8EF094C3}"/>
              </a:ext>
            </a:extLst>
          </p:cNvPr>
          <p:cNvSpPr/>
          <p:nvPr/>
        </p:nvSpPr>
        <p:spPr>
          <a:xfrm>
            <a:off x="390167" y="6419728"/>
            <a:ext cx="10503549" cy="338554"/>
          </a:xfrm>
          <a:prstGeom prst="rect">
            <a:avLst/>
          </a:prstGeom>
        </p:spPr>
        <p:txBody>
          <a:bodyPr wrap="square">
            <a:spAutoFit/>
          </a:bodyPr>
          <a:lstStyle/>
          <a:p>
            <a:pPr algn="ctr"/>
            <a:r>
              <a:rPr lang="en-US" sz="1600" b="1" dirty="0"/>
              <a:t>Shop around before you decide what to do: pensionwise.gov.uk/shop-around - 0800 280 8880</a:t>
            </a:r>
            <a:endParaRPr lang="en-GB" sz="1600" b="1" dirty="0"/>
          </a:p>
        </p:txBody>
      </p:sp>
    </p:spTree>
    <p:extLst>
      <p:ext uri="{BB962C8B-B14F-4D97-AF65-F5344CB8AC3E}">
        <p14:creationId xmlns:p14="http://schemas.microsoft.com/office/powerpoint/2010/main" val="118808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E8F29FE-7861-48CF-9672-EFCB716BC36F}"/>
              </a:ext>
            </a:extLst>
          </p:cNvPr>
          <p:cNvSpPr/>
          <p:nvPr/>
        </p:nvSpPr>
        <p:spPr>
          <a:xfrm>
            <a:off x="633048" y="2690338"/>
            <a:ext cx="9636367" cy="317009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rPr>
              <a:t>Contact Details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rPr>
              <a:t>Sean Bruen  07732 704808      Email   </a:t>
            </a:r>
            <a:r>
              <a:rPr lang="en-GB" sz="1800" b="1" i="0" u="none" strike="noStrike" kern="1200" cap="none" spc="0" baseline="0" dirty="0">
                <a:solidFill>
                  <a:srgbClr val="000000"/>
                </a:solidFill>
                <a:uFillTx/>
                <a:hlinkClick r:id="rId3"/>
              </a:rPr>
              <a:t>sean.bruen@kithandkinwellbeing.org</a:t>
            </a:r>
            <a:endParaRPr lang="en-GB" sz="1800" b="1" i="0" u="none" strike="noStrike" kern="1200" cap="none" spc="0" baseline="0" dirty="0">
              <a:solidFill>
                <a:srgbClr val="000000"/>
              </a:solidFill>
              <a:uFillTx/>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rPr>
              <a:t>Get our Corona </a:t>
            </a:r>
            <a:r>
              <a:rPr lang="en-GB" sz="2000" b="1" i="0" u="none" strike="noStrike" kern="1200" cap="none" spc="0" baseline="0" dirty="0">
                <a:solidFill>
                  <a:srgbClr val="000000"/>
                </a:solidFill>
                <a:uFillTx/>
              </a:rPr>
              <a:t>Financial</a:t>
            </a:r>
            <a:r>
              <a:rPr lang="en-GB" sz="1800" b="0" i="0" u="none" strike="noStrike" kern="1200" cap="none" spc="0" baseline="0" dirty="0">
                <a:solidFill>
                  <a:srgbClr val="000000"/>
                </a:solidFill>
                <a:uFillTx/>
              </a:rPr>
              <a:t> Newsletter and Budget Planner</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hlinkClick r:id="rId4"/>
              </a:rPr>
              <a:t>https://www.kithandkinwellbeing.org/coronavirus-advice</a:t>
            </a:r>
            <a:r>
              <a:rPr lang="en-GB" sz="1800" b="0" i="0" u="none" strike="noStrike" kern="1200" cap="none" spc="0" baseline="0" dirty="0">
                <a:solidFill>
                  <a:srgbClr val="000000"/>
                </a:solidFill>
                <a:uFillTx/>
              </a:rPr>
              <a:t>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Trebuchet MS"/>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Trebuchet MS"/>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Trebuchet MS"/>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Trebuchet MS"/>
            </a:endParaRPr>
          </a:p>
        </p:txBody>
      </p:sp>
      <p:sp>
        <p:nvSpPr>
          <p:cNvPr id="6" name="TextBox 4">
            <a:extLst>
              <a:ext uri="{FF2B5EF4-FFF2-40B4-BE49-F238E27FC236}">
                <a16:creationId xmlns:a16="http://schemas.microsoft.com/office/drawing/2014/main" id="{E04140B6-5E5B-43AB-BF43-8CBA923275E1}"/>
              </a:ext>
            </a:extLst>
          </p:cNvPr>
          <p:cNvSpPr txBox="1"/>
          <p:nvPr/>
        </p:nvSpPr>
        <p:spPr>
          <a:xfrm>
            <a:off x="3718334" y="1123856"/>
            <a:ext cx="4296946" cy="707886"/>
          </a:xfrm>
          <a:prstGeom prst="rect">
            <a:avLst/>
          </a:prstGeom>
          <a:noFill/>
          <a:ln cap="flat">
            <a:noFill/>
          </a:ln>
        </p:spPr>
        <p:txBody>
          <a:bodyPr vert="horz" wrap="non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dirty="0">
                <a:solidFill>
                  <a:srgbClr val="00B050"/>
                </a:solidFill>
                <a:uFillTx/>
                <a:latin typeface="Trebuchet MS"/>
              </a:rPr>
              <a:t>Contact &amp; Advice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7"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8"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286933" y="609600"/>
            <a:ext cx="10197494" cy="1099457"/>
          </a:xfrm>
          <a:prstGeom prst="rect">
            <a:avLst/>
          </a:prstGeom>
        </p:spPr>
        <p:txBody>
          <a:bodyPr vert="horz" lIns="91440" tIns="45720" rIns="91440" bIns="45720" rtlCol="0" anchor="t">
            <a:normAutofit/>
          </a:bodyPr>
          <a:lstStyle/>
          <a:p>
            <a:pPr>
              <a:spcBef>
                <a:spcPct val="0"/>
              </a:spcBef>
              <a:spcAft>
                <a:spcPts val="600"/>
              </a:spcAft>
            </a:pPr>
            <a:r>
              <a:rPr lang="en-US" sz="4400" b="1" dirty="0">
                <a:solidFill>
                  <a:srgbClr val="00B050"/>
                </a:solidFill>
                <a:latin typeface="+mj-lt"/>
                <a:ea typeface="+mj-ea"/>
                <a:cs typeface="+mj-cs"/>
              </a:rPr>
              <a:t>Making the Most of Your Money </a:t>
            </a:r>
          </a:p>
        </p:txBody>
      </p:sp>
      <p:sp>
        <p:nvSpPr>
          <p:cNvPr id="39"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0" name="TextBox 2">
            <a:extLst>
              <a:ext uri="{FF2B5EF4-FFF2-40B4-BE49-F238E27FC236}">
                <a16:creationId xmlns:a16="http://schemas.microsoft.com/office/drawing/2014/main" id="{68F8C451-C892-45B9-B90D-863E5AE1CB1E}"/>
              </a:ext>
            </a:extLst>
          </p:cNvPr>
          <p:cNvGraphicFramePr/>
          <p:nvPr>
            <p:extLst>
              <p:ext uri="{D42A27DB-BD31-4B8C-83A1-F6EECF244321}">
                <p14:modId xmlns:p14="http://schemas.microsoft.com/office/powerpoint/2010/main" val="4015819309"/>
              </p:ext>
            </p:extLst>
          </p:nvPr>
        </p:nvGraphicFramePr>
        <p:xfrm>
          <a:off x="842597" y="1378634"/>
          <a:ext cx="10609600" cy="4515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BD03A281-9B4B-4F36-9643-17077FDAB8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9" y="5269706"/>
            <a:ext cx="1539962" cy="1398361"/>
          </a:xfrm>
          <a:prstGeom prst="rect">
            <a:avLst/>
          </a:prstGeom>
        </p:spPr>
      </p:pic>
    </p:spTree>
    <p:extLst>
      <p:ext uri="{BB962C8B-B14F-4D97-AF65-F5344CB8AC3E}">
        <p14:creationId xmlns:p14="http://schemas.microsoft.com/office/powerpoint/2010/main" val="490334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AB1B836-9903-499A-9742-1BA4CEE02A59}"/>
              </a:ext>
            </a:extLst>
          </p:cNvPr>
          <p:cNvSpPr txBox="1"/>
          <p:nvPr/>
        </p:nvSpPr>
        <p:spPr>
          <a:xfrm>
            <a:off x="124164" y="768071"/>
            <a:ext cx="9522527" cy="3040471"/>
          </a:xfrm>
          <a:prstGeom prst="rect">
            <a:avLst/>
          </a:prstGeom>
        </p:spPr>
        <p:txBody>
          <a:bodyPr vert="horz" lIns="91440" tIns="45720" rIns="91440" bIns="45720" rtlCol="0" anchor="b" anchorCtr="0" compatLnSpc="1">
            <a:normAutofit/>
          </a:bodyPr>
          <a:lstStyle/>
          <a:p>
            <a:pPr marL="0" marR="0" lvl="0" indent="0" algn="r" fontAlgn="auto">
              <a:spcBef>
                <a:spcPct val="0"/>
              </a:spcBef>
              <a:spcAft>
                <a:spcPts val="600"/>
              </a:spcAft>
              <a:buClrTx/>
              <a:buSzTx/>
              <a:tabLst/>
              <a:defRPr sz="1800" b="0" i="0" u="none" strike="noStrike" kern="0" cap="none" spc="0" baseline="0">
                <a:solidFill>
                  <a:srgbClr val="000000"/>
                </a:solidFill>
                <a:uFillTx/>
              </a:defRPr>
            </a:pPr>
            <a:r>
              <a:rPr kumimoji="0" lang="en-US" sz="8000" b="1" i="0" u="none" strike="noStrike" cap="none" spc="0" normalizeH="0" baseline="0" noProof="0" dirty="0">
                <a:ln>
                  <a:noFill/>
                </a:ln>
                <a:solidFill>
                  <a:srgbClr val="00B050"/>
                </a:solidFill>
                <a:effectLst>
                  <a:glow rad="101600">
                    <a:schemeClr val="bg1">
                      <a:alpha val="60000"/>
                    </a:schemeClr>
                  </a:glow>
                </a:effectLst>
                <a:uLnTx/>
                <a:uFillTx/>
                <a:latin typeface="+mj-lt"/>
                <a:ea typeface="+mj-ea"/>
                <a:cs typeface="+mj-cs"/>
              </a:rPr>
              <a:t>Any Questions?</a:t>
            </a:r>
          </a:p>
        </p:txBody>
      </p:sp>
    </p:spTree>
    <p:extLst>
      <p:ext uri="{BB962C8B-B14F-4D97-AF65-F5344CB8AC3E}">
        <p14:creationId xmlns:p14="http://schemas.microsoft.com/office/powerpoint/2010/main" val="2699879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965472A-FA38-47BB-9840-EBDD325783E1}"/>
              </a:ext>
            </a:extLst>
          </p:cNvPr>
          <p:cNvSpPr txBox="1"/>
          <p:nvPr/>
        </p:nvSpPr>
        <p:spPr>
          <a:xfrm>
            <a:off x="1202811" y="272341"/>
            <a:ext cx="6496048" cy="1320800"/>
          </a:xfrm>
          <a:prstGeom prst="rect">
            <a:avLst/>
          </a:prstGeom>
        </p:spPr>
        <p:txBody>
          <a:bodyPr vert="horz" lIns="91440" tIns="45720" rIns="91440" bIns="45720" rtlCol="0" anchor="t" anchorCtr="0" compatLnSpc="1">
            <a:normAutofit/>
          </a:bodyPr>
          <a:lstStyle/>
          <a:p>
            <a:pPr marL="0" marR="0" lvl="0" indent="0" fontAlgn="auto">
              <a:spcBef>
                <a:spcPct val="0"/>
              </a:spcBef>
              <a:spcAft>
                <a:spcPts val="600"/>
              </a:spcAft>
              <a:tabLst/>
              <a:defRPr sz="1800" b="0" i="0" u="none" strike="noStrike" kern="0" cap="none" spc="0" baseline="0">
                <a:solidFill>
                  <a:srgbClr val="000000"/>
                </a:solidFill>
                <a:uFillTx/>
              </a:defRPr>
            </a:pPr>
            <a:r>
              <a:rPr lang="en-US" sz="4000" b="1" i="0" u="none" strike="noStrike" cap="none" spc="0" baseline="0" dirty="0">
                <a:solidFill>
                  <a:srgbClr val="00B050"/>
                </a:solidFill>
                <a:uFillTx/>
                <a:latin typeface="+mj-lt"/>
                <a:ea typeface="+mj-ea"/>
                <a:cs typeface="+mj-cs"/>
              </a:rPr>
              <a:t>Access to Financial Advice</a:t>
            </a:r>
          </a:p>
        </p:txBody>
      </p:sp>
      <p:sp>
        <p:nvSpPr>
          <p:cNvPr id="2" name="TextBox 5">
            <a:extLst>
              <a:ext uri="{FF2B5EF4-FFF2-40B4-BE49-F238E27FC236}">
                <a16:creationId xmlns:a16="http://schemas.microsoft.com/office/drawing/2014/main" id="{91E0FD70-5F7D-4340-96A0-78F980297FCF}"/>
              </a:ext>
            </a:extLst>
          </p:cNvPr>
          <p:cNvSpPr txBox="1"/>
          <p:nvPr/>
        </p:nvSpPr>
        <p:spPr>
          <a:xfrm>
            <a:off x="5195941" y="1431013"/>
            <a:ext cx="5003136" cy="5201573"/>
          </a:xfrm>
          <a:prstGeom prst="rect">
            <a:avLst/>
          </a:prstGeom>
        </p:spPr>
        <p:txBody>
          <a:bodyPr vert="horz" lIns="91440" tIns="45720" rIns="91440" bIns="45720" rtlCol="0" anchorCtr="0" compatLnSpc="1">
            <a:normAutofit/>
          </a:bodyPr>
          <a:lstStyle/>
          <a:p>
            <a:pPr marL="342900" indent="-342900">
              <a:lnSpc>
                <a:spcPct val="90000"/>
              </a:lnSpc>
              <a:spcBef>
                <a:spcPts val="1200"/>
              </a:spcBef>
              <a:spcAft>
                <a:spcPts val="600"/>
              </a:spcAft>
              <a:buClr>
                <a:schemeClr val="accent1"/>
              </a:buClr>
              <a:buSzPct val="80000"/>
              <a:buFont typeface="Arial" panose="020B0604020202020204" pitchFamily="34" charset="0"/>
              <a:buChar char="•"/>
              <a:defRPr sz="1800" b="0" i="0" u="none" strike="noStrike" kern="0" cap="none" spc="0" baseline="0">
                <a:solidFill>
                  <a:srgbClr val="000000"/>
                </a:solidFill>
                <a:uFillTx/>
              </a:defRPr>
            </a:pPr>
            <a:r>
              <a:rPr lang="en-US" sz="2400" dirty="0">
                <a:solidFill>
                  <a:schemeClr val="bg1"/>
                </a:solidFill>
              </a:rPr>
              <a:t>Mortgage</a:t>
            </a:r>
          </a:p>
          <a:p>
            <a:pPr marL="342900" indent="-342900">
              <a:lnSpc>
                <a:spcPct val="90000"/>
              </a:lnSpc>
              <a:spcBef>
                <a:spcPts val="1200"/>
              </a:spcBef>
              <a:spcAft>
                <a:spcPts val="600"/>
              </a:spcAft>
              <a:buClr>
                <a:schemeClr val="accent1"/>
              </a:buClr>
              <a:buSzPct val="80000"/>
              <a:buFont typeface="Arial" panose="020B0604020202020204" pitchFamily="34" charset="0"/>
              <a:buChar char="•"/>
              <a:defRPr sz="1800" b="0" i="0" u="none" strike="noStrike" kern="0" cap="none" spc="0" baseline="0">
                <a:solidFill>
                  <a:srgbClr val="000000"/>
                </a:solidFill>
                <a:uFillTx/>
              </a:defRPr>
            </a:pPr>
            <a:r>
              <a:rPr lang="en-US" sz="2400" dirty="0">
                <a:solidFill>
                  <a:schemeClr val="bg1"/>
                </a:solidFill>
              </a:rPr>
              <a:t>Budget Planning</a:t>
            </a:r>
          </a:p>
          <a:p>
            <a:pPr marL="342900" indent="-342900">
              <a:lnSpc>
                <a:spcPct val="90000"/>
              </a:lnSpc>
              <a:spcBef>
                <a:spcPts val="1200"/>
              </a:spcBef>
              <a:spcAft>
                <a:spcPts val="600"/>
              </a:spcAft>
              <a:buClr>
                <a:schemeClr val="accent1"/>
              </a:buClr>
              <a:buSzPct val="80000"/>
              <a:buFont typeface="Arial" panose="020B0604020202020204" pitchFamily="34" charset="0"/>
              <a:buChar char="•"/>
              <a:defRPr sz="1800" b="0" i="0" u="none" strike="noStrike" kern="0" cap="none" spc="0" baseline="0">
                <a:solidFill>
                  <a:srgbClr val="000000"/>
                </a:solidFill>
                <a:uFillTx/>
              </a:defRPr>
            </a:pPr>
            <a:r>
              <a:rPr lang="en-US" sz="2400" dirty="0">
                <a:solidFill>
                  <a:schemeClr val="bg1"/>
                </a:solidFill>
              </a:rPr>
              <a:t>Home Insurance</a:t>
            </a:r>
          </a:p>
          <a:p>
            <a:pPr marL="342900" indent="-342900">
              <a:lnSpc>
                <a:spcPct val="90000"/>
              </a:lnSpc>
              <a:spcBef>
                <a:spcPts val="1200"/>
              </a:spcBef>
              <a:spcAft>
                <a:spcPts val="600"/>
              </a:spcAft>
              <a:buClr>
                <a:schemeClr val="accent1"/>
              </a:buClr>
              <a:buSzPct val="80000"/>
              <a:buFont typeface="Arial" panose="020B0604020202020204" pitchFamily="34" charset="0"/>
              <a:buChar char="•"/>
              <a:defRPr sz="1800" b="0" i="0" u="none" strike="noStrike" kern="0" cap="none" spc="0" baseline="0">
                <a:solidFill>
                  <a:srgbClr val="000000"/>
                </a:solidFill>
                <a:uFillTx/>
              </a:defRPr>
            </a:pPr>
            <a:r>
              <a:rPr lang="en-US" sz="2400" dirty="0">
                <a:solidFill>
                  <a:schemeClr val="bg1"/>
                </a:solidFill>
              </a:rPr>
              <a:t>Life Cover</a:t>
            </a:r>
          </a:p>
          <a:p>
            <a:pPr marL="342900" indent="-342900">
              <a:lnSpc>
                <a:spcPct val="90000"/>
              </a:lnSpc>
              <a:spcBef>
                <a:spcPts val="1200"/>
              </a:spcBef>
              <a:spcAft>
                <a:spcPts val="600"/>
              </a:spcAft>
              <a:buClr>
                <a:schemeClr val="accent1"/>
              </a:buClr>
              <a:buSzPct val="80000"/>
              <a:buFont typeface="Arial" panose="020B0604020202020204" pitchFamily="34" charset="0"/>
              <a:buChar char="•"/>
              <a:defRPr sz="1800" b="0" i="0" u="none" strike="noStrike" kern="0" cap="none" spc="0" baseline="0">
                <a:solidFill>
                  <a:srgbClr val="000000"/>
                </a:solidFill>
                <a:uFillTx/>
              </a:defRPr>
            </a:pPr>
            <a:r>
              <a:rPr lang="en-US" sz="2400" dirty="0">
                <a:solidFill>
                  <a:schemeClr val="bg1"/>
                </a:solidFill>
              </a:rPr>
              <a:t>Pensions</a:t>
            </a:r>
          </a:p>
          <a:p>
            <a:pPr marL="342900" indent="-342900">
              <a:lnSpc>
                <a:spcPct val="90000"/>
              </a:lnSpc>
              <a:spcBef>
                <a:spcPts val="1200"/>
              </a:spcBef>
              <a:spcAft>
                <a:spcPts val="600"/>
              </a:spcAft>
              <a:buClr>
                <a:schemeClr val="accent1"/>
              </a:buClr>
              <a:buSzPct val="80000"/>
              <a:buFont typeface="Arial" panose="020B0604020202020204" pitchFamily="34" charset="0"/>
              <a:buChar char="•"/>
              <a:defRPr sz="1800" b="0" i="0" u="none" strike="noStrike" kern="0" cap="none" spc="0" baseline="0">
                <a:solidFill>
                  <a:srgbClr val="000000"/>
                </a:solidFill>
                <a:uFillTx/>
              </a:defRPr>
            </a:pPr>
            <a:r>
              <a:rPr lang="en-US" sz="2400" dirty="0">
                <a:solidFill>
                  <a:schemeClr val="bg1"/>
                </a:solidFill>
              </a:rPr>
              <a:t>Critical Illness</a:t>
            </a:r>
          </a:p>
          <a:p>
            <a:pPr marL="0" marR="0" lvl="0" indent="0" fontAlgn="auto">
              <a:lnSpc>
                <a:spcPct val="90000"/>
              </a:lnSpc>
              <a:spcBef>
                <a:spcPts val="1000"/>
              </a:spcBef>
              <a:buClr>
                <a:schemeClr val="accent1"/>
              </a:buClr>
              <a:buSzPct val="80000"/>
              <a:buFont typeface="Wingdings 3" charset="2"/>
              <a:buChar char=""/>
              <a:tabLst/>
              <a:defRPr sz="1800" b="0" i="0" u="none" strike="noStrike" kern="0" cap="none" spc="0" baseline="0">
                <a:solidFill>
                  <a:srgbClr val="000000"/>
                </a:solidFill>
                <a:uFillTx/>
              </a:defRPr>
            </a:pPr>
            <a:endParaRPr lang="en-US" sz="1500" b="0" i="0" u="none" strike="noStrike" cap="none" spc="0" baseline="0" dirty="0">
              <a:solidFill>
                <a:schemeClr val="tx1">
                  <a:lumMod val="75000"/>
                  <a:lumOff val="25000"/>
                </a:schemeClr>
              </a:solidFill>
              <a:uFillTx/>
            </a:endParaRPr>
          </a:p>
          <a:p>
            <a:pPr marL="0" marR="0" lvl="0" indent="0" fontAlgn="auto">
              <a:lnSpc>
                <a:spcPct val="90000"/>
              </a:lnSpc>
              <a:spcBef>
                <a:spcPts val="1000"/>
              </a:spcBef>
              <a:buClr>
                <a:schemeClr val="accent1"/>
              </a:buClr>
              <a:buSzPct val="80000"/>
              <a:buFont typeface="Wingdings 3" charset="2"/>
              <a:buChar char=""/>
              <a:tabLst/>
              <a:defRPr sz="1800" b="0" i="0" u="none" strike="noStrike" kern="0" cap="none" spc="0" baseline="0">
                <a:solidFill>
                  <a:srgbClr val="000000"/>
                </a:solidFill>
                <a:uFillTx/>
              </a:defRPr>
            </a:pPr>
            <a:endParaRPr lang="en-US" sz="1500" b="0" i="0" u="none" strike="noStrike" cap="none" spc="0" baseline="0" dirty="0">
              <a:solidFill>
                <a:schemeClr val="tx1">
                  <a:lumMod val="75000"/>
                  <a:lumOff val="25000"/>
                </a:schemeClr>
              </a:solidFill>
              <a:uFillTx/>
            </a:endParaRPr>
          </a:p>
          <a:p>
            <a:pPr marL="0" marR="0" lvl="0" indent="0" fontAlgn="auto">
              <a:lnSpc>
                <a:spcPct val="90000"/>
              </a:lnSpc>
              <a:spcBef>
                <a:spcPts val="1000"/>
              </a:spcBef>
              <a:buClr>
                <a:schemeClr val="accent1"/>
              </a:buClr>
              <a:buSzPct val="80000"/>
              <a:buFont typeface="Wingdings 3" charset="2"/>
              <a:buChar char=""/>
              <a:tabLst/>
              <a:defRPr sz="1800" b="0" i="0" u="none" strike="noStrike" kern="0" cap="none" spc="0" baseline="0">
                <a:solidFill>
                  <a:srgbClr val="000000"/>
                </a:solidFill>
                <a:uFillTx/>
              </a:defRPr>
            </a:pPr>
            <a:endParaRPr lang="en-US" sz="1500" b="0" i="0" u="none" strike="noStrike" cap="none" spc="0" baseline="0" dirty="0">
              <a:solidFill>
                <a:schemeClr val="tx1">
                  <a:lumMod val="75000"/>
                  <a:lumOff val="25000"/>
                </a:schemeClr>
              </a:solidFill>
              <a:uFillTx/>
            </a:endParaRPr>
          </a:p>
        </p:txBody>
      </p:sp>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Box 7">
            <a:extLst>
              <a:ext uri="{FF2B5EF4-FFF2-40B4-BE49-F238E27FC236}">
                <a16:creationId xmlns:a16="http://schemas.microsoft.com/office/drawing/2014/main" id="{C02A75C0-B478-4DAF-A0B4-85D623517819}"/>
              </a:ext>
            </a:extLst>
          </p:cNvPr>
          <p:cNvSpPr txBox="1"/>
          <p:nvPr/>
        </p:nvSpPr>
        <p:spPr>
          <a:xfrm>
            <a:off x="1131502" y="1431013"/>
            <a:ext cx="4064439" cy="4185761"/>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spcBef>
                <a:spcPts val="1200"/>
              </a:spcBef>
              <a:spcAft>
                <a:spcPts val="600"/>
              </a:spcAft>
              <a:buClr>
                <a:srgbClr val="92D050"/>
              </a:buClr>
              <a:buFont typeface="Arial" panose="020B0604020202020204" pitchFamily="34" charset="0"/>
              <a:buChar char="•"/>
              <a:tabLst/>
              <a:defRPr sz="1800" b="0" i="0" u="none" strike="noStrike" kern="0" cap="none" spc="0" baseline="0">
                <a:solidFill>
                  <a:srgbClr val="000000"/>
                </a:solidFill>
                <a:uFillTx/>
              </a:defRPr>
            </a:pPr>
            <a:r>
              <a:rPr lang="en-GB" sz="2400" b="0" i="0" u="none" strike="noStrike" kern="1200" cap="none" spc="0" baseline="0" dirty="0">
                <a:solidFill>
                  <a:schemeClr val="bg1"/>
                </a:solidFill>
                <a:uFillTx/>
              </a:rPr>
              <a:t>Accident / Sickness </a:t>
            </a:r>
            <a:br>
              <a:rPr lang="en-GB" sz="2400" b="0" i="0" u="none" strike="noStrike" kern="1200" cap="none" spc="0" baseline="0" dirty="0">
                <a:solidFill>
                  <a:schemeClr val="bg1"/>
                </a:solidFill>
                <a:uFillTx/>
              </a:rPr>
            </a:br>
            <a:r>
              <a:rPr lang="en-GB" sz="2400" b="0" i="0" u="none" strike="noStrike" kern="1200" cap="none" spc="0" baseline="0" dirty="0">
                <a:solidFill>
                  <a:schemeClr val="bg1"/>
                </a:solidFill>
                <a:uFillTx/>
              </a:rPr>
              <a:t>Redundancy </a:t>
            </a:r>
            <a:r>
              <a:rPr lang="en-GB" sz="2400" dirty="0">
                <a:solidFill>
                  <a:schemeClr val="bg1"/>
                </a:solidFill>
              </a:rPr>
              <a:t>Cover</a:t>
            </a:r>
            <a:endParaRPr lang="en-GB" sz="2400" b="0" i="0" u="none" strike="noStrike" kern="1200" cap="none" spc="0" baseline="0" dirty="0">
              <a:solidFill>
                <a:schemeClr val="bg1"/>
              </a:solidFill>
              <a:uFillTx/>
            </a:endParaRPr>
          </a:p>
          <a:p>
            <a:pPr marL="342900" marR="0" lvl="0" indent="-342900" algn="l" defTabSz="457200" rtl="0" fontAlgn="auto" hangingPunct="1">
              <a:spcBef>
                <a:spcPts val="1200"/>
              </a:spcBef>
              <a:spcAft>
                <a:spcPts val="600"/>
              </a:spcAft>
              <a:buClr>
                <a:srgbClr val="92D050"/>
              </a:buClr>
              <a:buFont typeface="Arial" panose="020B0604020202020204" pitchFamily="34" charset="0"/>
              <a:buChar char="•"/>
              <a:tabLst/>
              <a:defRPr sz="1800" b="0" i="0" u="none" strike="noStrike" kern="0" cap="none" spc="0" baseline="0">
                <a:solidFill>
                  <a:srgbClr val="000000"/>
                </a:solidFill>
                <a:uFillTx/>
              </a:defRPr>
            </a:pPr>
            <a:r>
              <a:rPr lang="en-GB" sz="2400" b="0" i="0" u="none" strike="noStrike" kern="1200" cap="none" spc="0" baseline="0" dirty="0">
                <a:solidFill>
                  <a:schemeClr val="bg1"/>
                </a:solidFill>
                <a:uFillTx/>
              </a:rPr>
              <a:t>Estate Planning</a:t>
            </a:r>
          </a:p>
          <a:p>
            <a:pPr marL="342900" marR="0" lvl="0" indent="-342900" algn="l" defTabSz="457200" rtl="0" fontAlgn="auto" hangingPunct="1">
              <a:spcBef>
                <a:spcPts val="1200"/>
              </a:spcBef>
              <a:spcAft>
                <a:spcPts val="600"/>
              </a:spcAft>
              <a:buClr>
                <a:srgbClr val="92D050"/>
              </a:buClr>
              <a:buFont typeface="Arial" panose="020B0604020202020204" pitchFamily="34" charset="0"/>
              <a:buChar char="•"/>
              <a:tabLst/>
              <a:defRPr sz="1800" b="0" i="0" u="none" strike="noStrike" kern="0" cap="none" spc="0" baseline="0">
                <a:solidFill>
                  <a:srgbClr val="000000"/>
                </a:solidFill>
                <a:uFillTx/>
              </a:defRPr>
            </a:pPr>
            <a:r>
              <a:rPr lang="en-GB" sz="2400" b="0" i="0" u="none" strike="noStrike" kern="1200" cap="none" spc="0" baseline="0" dirty="0">
                <a:solidFill>
                  <a:schemeClr val="bg1"/>
                </a:solidFill>
                <a:uFillTx/>
              </a:rPr>
              <a:t>Savings</a:t>
            </a:r>
          </a:p>
          <a:p>
            <a:pPr marL="342900" marR="0" lvl="0" indent="-342900" algn="l" defTabSz="457200" rtl="0" fontAlgn="auto" hangingPunct="1">
              <a:spcBef>
                <a:spcPts val="1200"/>
              </a:spcBef>
              <a:spcAft>
                <a:spcPts val="600"/>
              </a:spcAft>
              <a:buClr>
                <a:srgbClr val="92D050"/>
              </a:buClr>
              <a:buFont typeface="Arial" panose="020B0604020202020204" pitchFamily="34" charset="0"/>
              <a:buChar char="•"/>
              <a:tabLst/>
              <a:defRPr sz="1800" b="0" i="0" u="none" strike="noStrike" kern="0" cap="none" spc="0" baseline="0">
                <a:solidFill>
                  <a:srgbClr val="000000"/>
                </a:solidFill>
                <a:uFillTx/>
              </a:defRPr>
            </a:pPr>
            <a:r>
              <a:rPr lang="en-GB" sz="2400" b="0" i="0" u="none" strike="noStrike" kern="1200" cap="none" spc="0" baseline="0" dirty="0">
                <a:solidFill>
                  <a:schemeClr val="bg1"/>
                </a:solidFill>
                <a:uFillTx/>
              </a:rPr>
              <a:t>Investments</a:t>
            </a:r>
          </a:p>
          <a:p>
            <a:pPr marL="342900" marR="0" lvl="0" indent="-342900" algn="l" defTabSz="457200" rtl="0" fontAlgn="auto" hangingPunct="1">
              <a:spcBef>
                <a:spcPts val="1200"/>
              </a:spcBef>
              <a:spcAft>
                <a:spcPts val="600"/>
              </a:spcAft>
              <a:buClr>
                <a:srgbClr val="92D050"/>
              </a:buClr>
              <a:buFont typeface="Arial" panose="020B0604020202020204" pitchFamily="34" charset="0"/>
              <a:buChar char="•"/>
              <a:tabLst/>
              <a:defRPr sz="1800" b="0" i="0" u="none" strike="noStrike" kern="0" cap="none" spc="0" baseline="0">
                <a:solidFill>
                  <a:srgbClr val="000000"/>
                </a:solidFill>
                <a:uFillTx/>
              </a:defRPr>
            </a:pPr>
            <a:r>
              <a:rPr lang="en-GB" sz="2400" b="0" i="0" u="none" strike="noStrike" kern="1200" cap="none" spc="0" baseline="0" dirty="0">
                <a:solidFill>
                  <a:schemeClr val="bg1"/>
                </a:solidFill>
                <a:uFillTx/>
              </a:rPr>
              <a:t>Wills / Trusts</a:t>
            </a:r>
          </a:p>
          <a:p>
            <a:pPr marL="342900" marR="0" lvl="0" indent="-342900" algn="l" defTabSz="457200" rtl="0" fontAlgn="auto" hangingPunct="1">
              <a:spcBef>
                <a:spcPts val="1200"/>
              </a:spcBef>
              <a:spcAft>
                <a:spcPts val="600"/>
              </a:spcAft>
              <a:buClr>
                <a:srgbClr val="92D050"/>
              </a:buClr>
              <a:buFont typeface="Arial" panose="020B0604020202020204" pitchFamily="34" charset="0"/>
              <a:buChar char="•"/>
              <a:tabLst/>
              <a:defRPr sz="1800" b="0" i="0" u="none" strike="noStrike" kern="0" cap="none" spc="0" baseline="0">
                <a:solidFill>
                  <a:srgbClr val="000000"/>
                </a:solidFill>
                <a:uFillTx/>
              </a:defRPr>
            </a:pPr>
            <a:r>
              <a:rPr lang="en-GB" sz="2400" b="0" i="0" u="none" strike="noStrike" kern="1200" cap="none" spc="0" baseline="0" dirty="0">
                <a:solidFill>
                  <a:schemeClr val="bg1"/>
                </a:solidFill>
                <a:uFillTx/>
              </a:rPr>
              <a:t>Income Protection</a:t>
            </a:r>
          </a:p>
          <a:p>
            <a:pPr marL="0" marR="0" lvl="0" indent="0" algn="l" defTabSz="457200" rtl="0" fontAlgn="auto" hangingPunct="1">
              <a:spcBef>
                <a:spcPts val="0"/>
              </a:spcBef>
              <a:spcAft>
                <a:spcPts val="60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Trebuchet MS"/>
            </a:endParaRPr>
          </a:p>
        </p:txBody>
      </p:sp>
      <p:pic>
        <p:nvPicPr>
          <p:cNvPr id="8" name="Picture 7">
            <a:extLst>
              <a:ext uri="{FF2B5EF4-FFF2-40B4-BE49-F238E27FC236}">
                <a16:creationId xmlns:a16="http://schemas.microsoft.com/office/drawing/2014/main" id="{300C9BD7-2D71-46EB-8ACF-4370CD338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93" y="5377085"/>
            <a:ext cx="1539962" cy="1398361"/>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 name="Straight Connector 1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0" name="Rectangle 2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2" name="Rectangle 3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5BA1AF95-7E9C-4DFB-A47C-5F05593AB363}"/>
              </a:ext>
            </a:extLst>
          </p:cNvPr>
          <p:cNvSpPr txBox="1"/>
          <p:nvPr/>
        </p:nvSpPr>
        <p:spPr>
          <a:xfrm>
            <a:off x="677334" y="609600"/>
            <a:ext cx="3843375" cy="5175624"/>
          </a:xfrm>
          <a:prstGeom prst="rect">
            <a:avLst/>
          </a:prstGeom>
        </p:spPr>
        <p:txBody>
          <a:bodyPr vert="horz" lIns="91440" tIns="45720" rIns="91440" bIns="45720" rtlCol="0" anchor="ctr">
            <a:normAutofit/>
          </a:bodyPr>
          <a:lstStyle/>
          <a:p>
            <a:pPr>
              <a:spcBef>
                <a:spcPct val="0"/>
              </a:spcBef>
              <a:spcAft>
                <a:spcPts val="600"/>
              </a:spcAft>
            </a:pPr>
            <a:r>
              <a:rPr lang="en-US" sz="3600" b="1" dirty="0">
                <a:solidFill>
                  <a:srgbClr val="00B050"/>
                </a:solidFill>
                <a:latin typeface="+mj-lt"/>
                <a:ea typeface="+mj-ea"/>
                <a:cs typeface="+mj-cs"/>
              </a:rPr>
              <a:t>Money Advice</a:t>
            </a:r>
          </a:p>
        </p:txBody>
      </p:sp>
      <p:sp>
        <p:nvSpPr>
          <p:cNvPr id="48" name="Freeform: Shape 4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3A23208B-52C9-4E9C-A29F-A61605E9A73F}"/>
              </a:ext>
            </a:extLst>
          </p:cNvPr>
          <p:cNvSpPr txBox="1"/>
          <p:nvPr/>
        </p:nvSpPr>
        <p:spPr>
          <a:xfrm>
            <a:off x="5940800" y="685349"/>
            <a:ext cx="6146286" cy="5175624"/>
          </a:xfrm>
          <a:prstGeom prst="rect">
            <a:avLst/>
          </a:prstGeom>
        </p:spPr>
        <p:txBody>
          <a:bodyPr vert="horz" lIns="91440" tIns="45720" rIns="91440" bIns="45720" rtlCol="0" anchor="ctr">
            <a:normAutofit/>
          </a:bodyPr>
          <a:lstStyle/>
          <a:p>
            <a:pPr marR="0" lvl="0" algn="l" defTabSz="4572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4000" b="1" dirty="0">
                <a:solidFill>
                  <a:srgbClr val="FFFFFF"/>
                </a:solidFill>
              </a:rPr>
              <a:t>AVC’s</a:t>
            </a:r>
            <a:endParaRPr lang="en-GB" sz="4000" b="1" i="0" strike="noStrike" kern="1200" cap="none" spc="0" baseline="0" dirty="0">
              <a:solidFill>
                <a:srgbClr val="FFFFFF"/>
              </a:solidFill>
              <a:uFillTx/>
            </a:endParaRPr>
          </a:p>
          <a:p>
            <a:pPr marR="0" lvl="0" algn="l" defTabSz="4572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4000" dirty="0"/>
          </a:p>
          <a:p>
            <a:pPr marL="342900" marR="0" lvl="0" indent="-342900" algn="l" defTabSz="457200" rtl="0" fontAlgn="auto" hangingPunct="1">
              <a:lnSpc>
                <a:spcPct val="170000"/>
              </a:lnSpc>
              <a:spcBef>
                <a:spcPts val="0"/>
              </a:spcBef>
              <a:spcAft>
                <a:spcPts val="0"/>
              </a:spcAft>
              <a:buSzPct val="100000"/>
              <a:buFont typeface="Wingdings" panose="05000000000000000000" pitchFamily="2" charset="2"/>
              <a:buChar char="§"/>
              <a:tabLst/>
              <a:defRPr sz="1800" b="0" i="0" u="none" strike="noStrike" kern="0" cap="none" spc="0" baseline="0">
                <a:solidFill>
                  <a:srgbClr val="000000"/>
                </a:solidFill>
                <a:uFillTx/>
              </a:defRPr>
            </a:pPr>
            <a:r>
              <a:rPr lang="en-GB" sz="2400" dirty="0">
                <a:solidFill>
                  <a:srgbClr val="FFFFFF"/>
                </a:solidFill>
              </a:rPr>
              <a:t>Additional Voluntary Contributions</a:t>
            </a:r>
            <a:endParaRPr lang="en-GB" sz="2400" b="0" i="0" u="none" strike="noStrike" kern="1200" cap="none" spc="0" baseline="0" dirty="0">
              <a:solidFill>
                <a:srgbClr val="FFFFFF"/>
              </a:solidFill>
              <a:uFillTx/>
            </a:endParaRPr>
          </a:p>
          <a:p>
            <a:pPr marR="0" lvl="0" algn="l" defTabSz="457200" rtl="0" fontAlgn="auto" hangingPunct="1">
              <a:lnSpc>
                <a:spcPct val="160000"/>
              </a:lnSpc>
              <a:spcBef>
                <a:spcPts val="0"/>
              </a:spcBef>
              <a:spcAft>
                <a:spcPts val="0"/>
              </a:spcAft>
              <a:buSzPct val="100000"/>
              <a:tabLst/>
              <a:defRPr sz="1800" b="0" i="0" u="none" strike="noStrike" kern="0" cap="none" spc="0" baseline="0">
                <a:solidFill>
                  <a:srgbClr val="000000"/>
                </a:solidFill>
                <a:uFillTx/>
              </a:defRPr>
            </a:pPr>
            <a:br>
              <a:rPr lang="en-US" sz="2000" b="0" i="0" u="none" strike="noStrike" kern="1200" cap="none" spc="0" baseline="0" dirty="0">
                <a:solidFill>
                  <a:srgbClr val="FFFFFF"/>
                </a:solidFill>
                <a:uFillTx/>
                <a:latin typeface="Trebuchet MS"/>
              </a:rPr>
            </a:br>
            <a:r>
              <a:rPr lang="en-GB" b="0" i="0" dirty="0">
                <a:solidFill>
                  <a:srgbClr val="08355C"/>
                </a:solidFill>
                <a:effectLst/>
                <a:latin typeface="Arial" panose="020B0604020202020204" pitchFamily="34" charset="0"/>
              </a:rPr>
              <a:t>AVC schemes were introduced to allow members of workplace pension schemes to build up additional pension benefits. AVC schemes may be offered by employers</a:t>
            </a:r>
            <a:br>
              <a:rPr lang="en-US" dirty="0">
                <a:solidFill>
                  <a:srgbClr val="FFFFFF"/>
                </a:solidFill>
              </a:rPr>
            </a:br>
            <a:endParaRPr lang="en-US" dirty="0">
              <a:solidFill>
                <a:srgbClr val="FFFFFF"/>
              </a:solidFill>
            </a:endParaRPr>
          </a:p>
        </p:txBody>
      </p:sp>
      <p:pic>
        <p:nvPicPr>
          <p:cNvPr id="7" name="Picture 6">
            <a:extLst>
              <a:ext uri="{FF2B5EF4-FFF2-40B4-BE49-F238E27FC236}">
                <a16:creationId xmlns:a16="http://schemas.microsoft.com/office/drawing/2014/main" id="{5C39EC70-497C-4ED0-9A9F-91A35030B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59" y="5269706"/>
            <a:ext cx="1539962" cy="1398361"/>
          </a:xfrm>
          <a:prstGeom prst="rect">
            <a:avLst/>
          </a:prstGeom>
        </p:spPr>
      </p:pic>
    </p:spTree>
    <p:extLst>
      <p:ext uri="{BB962C8B-B14F-4D97-AF65-F5344CB8AC3E}">
        <p14:creationId xmlns:p14="http://schemas.microsoft.com/office/powerpoint/2010/main" val="145260939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4" name="Isosceles Triangle 17">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25" name="Straight Connector 19">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AADE6C9A-2C37-44F2-B331-A6B5822EC01C}"/>
              </a:ext>
            </a:extLst>
          </p:cNvPr>
          <p:cNvSpPr/>
          <p:nvPr/>
        </p:nvSpPr>
        <p:spPr>
          <a:xfrm>
            <a:off x="4065018" y="1338545"/>
            <a:ext cx="1543050" cy="461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B765EB80-7866-4FBD-A9D5-923D1CAD1451}"/>
              </a:ext>
            </a:extLst>
          </p:cNvPr>
          <p:cNvSpPr txBox="1"/>
          <p:nvPr/>
        </p:nvSpPr>
        <p:spPr>
          <a:xfrm>
            <a:off x="993168" y="366651"/>
            <a:ext cx="3843375" cy="91722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lang="en-US" sz="4000" b="1" dirty="0">
                <a:solidFill>
                  <a:srgbClr val="00B050"/>
                </a:solidFill>
                <a:latin typeface="Trebuchet MS"/>
              </a:rPr>
              <a:t>AVC’s</a:t>
            </a:r>
            <a:endParaRPr kumimoji="0" lang="en-US" sz="4000" b="1" i="0" u="none" strike="noStrike" kern="1200" cap="none" spc="0" normalizeH="0" baseline="0" noProof="0" dirty="0">
              <a:ln>
                <a:noFill/>
              </a:ln>
              <a:solidFill>
                <a:srgbClr val="00B050"/>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6A5EDBAD-D483-41A6-9D29-524E05A0A483}"/>
              </a:ext>
            </a:extLst>
          </p:cNvPr>
          <p:cNvSpPr txBox="1"/>
          <p:nvPr/>
        </p:nvSpPr>
        <p:spPr>
          <a:xfrm>
            <a:off x="506953" y="4066890"/>
            <a:ext cx="10428260" cy="131851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lang="en-GB" sz="2400" dirty="0">
                <a:hlinkClick r:id="rId3"/>
              </a:rPr>
              <a:t>https://www.moneysavingexpert.com/savings/discount-pensions/</a:t>
            </a:r>
            <a:endParaRPr kumimoji="0" lang="en-US" sz="2400" b="1" i="0" u="none" strike="noStrike" kern="1200" cap="none" spc="0" normalizeH="0" baseline="0" noProof="0" dirty="0">
              <a:ln>
                <a:noFill/>
              </a:ln>
              <a:effectLst/>
              <a:uLnTx/>
              <a:uFillTx/>
              <a:latin typeface="Trebuchet MS"/>
              <a:ea typeface="+mn-ea"/>
              <a:cs typeface="+mn-cs"/>
            </a:endParaRPr>
          </a:p>
        </p:txBody>
      </p:sp>
      <p:pic>
        <p:nvPicPr>
          <p:cNvPr id="3" name="Picture 2">
            <a:extLst>
              <a:ext uri="{FF2B5EF4-FFF2-40B4-BE49-F238E27FC236}">
                <a16:creationId xmlns:a16="http://schemas.microsoft.com/office/drawing/2014/main" id="{14DABAE4-EB70-4D32-9E18-1DABFB0F4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33" y="5297075"/>
            <a:ext cx="1539962" cy="1398361"/>
          </a:xfrm>
          <a:prstGeom prst="rect">
            <a:avLst/>
          </a:prstGeom>
        </p:spPr>
      </p:pic>
      <p:sp>
        <p:nvSpPr>
          <p:cNvPr id="13" name="TextBox 12">
            <a:extLst>
              <a:ext uri="{FF2B5EF4-FFF2-40B4-BE49-F238E27FC236}">
                <a16:creationId xmlns:a16="http://schemas.microsoft.com/office/drawing/2014/main" id="{85B4D298-5AEB-46B5-9AC7-341DFEAB2849}"/>
              </a:ext>
            </a:extLst>
          </p:cNvPr>
          <p:cNvSpPr txBox="1"/>
          <p:nvPr/>
        </p:nvSpPr>
        <p:spPr>
          <a:xfrm>
            <a:off x="474512" y="1571780"/>
            <a:ext cx="10831407" cy="923330"/>
          </a:xfrm>
          <a:prstGeom prst="rect">
            <a:avLst/>
          </a:prstGeom>
          <a:noFill/>
        </p:spPr>
        <p:txBody>
          <a:bodyPr wrap="square">
            <a:spAutoFit/>
          </a:bodyPr>
          <a:lstStyle/>
          <a:p>
            <a:pPr algn="l">
              <a:buFont typeface="Arial" panose="020B0604020202020204" pitchFamily="34" charset="0"/>
              <a:buChar char="•"/>
            </a:pPr>
            <a:r>
              <a:rPr lang="en-GB" b="0" i="0" dirty="0">
                <a:solidFill>
                  <a:srgbClr val="454C50"/>
                </a:solidFill>
                <a:effectLst/>
                <a:latin typeface="Open Sans"/>
              </a:rPr>
              <a:t>If you’re a taxpayer you get valuable tax savings on your regular contributions, as your employer takes them from your pay before its taxed. Tax savings will depend on your individual circumstances and rules can also change.</a:t>
            </a:r>
          </a:p>
        </p:txBody>
      </p:sp>
      <p:sp>
        <p:nvSpPr>
          <p:cNvPr id="15" name="TextBox 14">
            <a:extLst>
              <a:ext uri="{FF2B5EF4-FFF2-40B4-BE49-F238E27FC236}">
                <a16:creationId xmlns:a16="http://schemas.microsoft.com/office/drawing/2014/main" id="{2446BDC4-E09B-42F5-906A-5BC8057D2283}"/>
              </a:ext>
            </a:extLst>
          </p:cNvPr>
          <p:cNvSpPr txBox="1"/>
          <p:nvPr/>
        </p:nvSpPr>
        <p:spPr>
          <a:xfrm>
            <a:off x="474512" y="2728345"/>
            <a:ext cx="8679761" cy="369332"/>
          </a:xfrm>
          <a:prstGeom prst="rect">
            <a:avLst/>
          </a:prstGeom>
          <a:noFill/>
        </p:spPr>
        <p:txBody>
          <a:bodyPr wrap="square">
            <a:spAutoFit/>
          </a:bodyPr>
          <a:lstStyle/>
          <a:p>
            <a:pPr algn="l">
              <a:buFont typeface="Arial" panose="020B0604020202020204" pitchFamily="34" charset="0"/>
              <a:buChar char="•"/>
            </a:pPr>
            <a:r>
              <a:rPr lang="en-GB" b="0" i="0" dirty="0">
                <a:solidFill>
                  <a:srgbClr val="454C50"/>
                </a:solidFill>
                <a:effectLst/>
                <a:latin typeface="Open Sans"/>
              </a:rPr>
              <a:t>retire on your planned retirement date, but potentially with more money.</a:t>
            </a:r>
          </a:p>
        </p:txBody>
      </p:sp>
      <p:sp>
        <p:nvSpPr>
          <p:cNvPr id="17" name="TextBox 16">
            <a:extLst>
              <a:ext uri="{FF2B5EF4-FFF2-40B4-BE49-F238E27FC236}">
                <a16:creationId xmlns:a16="http://schemas.microsoft.com/office/drawing/2014/main" id="{6BE486ED-45DA-4907-905F-CF1BDA77DBAB}"/>
              </a:ext>
            </a:extLst>
          </p:cNvPr>
          <p:cNvSpPr txBox="1"/>
          <p:nvPr/>
        </p:nvSpPr>
        <p:spPr>
          <a:xfrm>
            <a:off x="474512" y="3366869"/>
            <a:ext cx="11126912" cy="646331"/>
          </a:xfrm>
          <a:prstGeom prst="rect">
            <a:avLst/>
          </a:prstGeom>
          <a:noFill/>
        </p:spPr>
        <p:txBody>
          <a:bodyPr wrap="square">
            <a:spAutoFit/>
          </a:bodyPr>
          <a:lstStyle/>
          <a:p>
            <a:pPr algn="l">
              <a:buFont typeface="Arial" panose="020B0604020202020204" pitchFamily="34" charset="0"/>
              <a:buChar char="•"/>
            </a:pPr>
            <a:r>
              <a:rPr lang="en-GB" b="0" i="0" dirty="0">
                <a:solidFill>
                  <a:srgbClr val="454C50"/>
                </a:solidFill>
                <a:effectLst/>
                <a:latin typeface="Open Sans"/>
              </a:rPr>
              <a:t>your employer’s pension scheme benefits might not be enough to fund the kind of lifestyle you want in retirement.</a:t>
            </a:r>
          </a:p>
        </p:txBody>
      </p:sp>
    </p:spTree>
    <p:extLst>
      <p:ext uri="{BB962C8B-B14F-4D97-AF65-F5344CB8AC3E}">
        <p14:creationId xmlns:p14="http://schemas.microsoft.com/office/powerpoint/2010/main" val="77150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7"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8"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Rectangle 1"/>
          <p:cNvSpPr/>
          <p:nvPr/>
        </p:nvSpPr>
        <p:spPr>
          <a:xfrm>
            <a:off x="1286933" y="609600"/>
            <a:ext cx="10197494" cy="109945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lang="en-US" sz="4400" b="1" dirty="0">
                <a:solidFill>
                  <a:srgbClr val="00B050"/>
                </a:solidFill>
                <a:latin typeface="Trebuchet MS"/>
              </a:rPr>
              <a:t>Current EANI Pension</a:t>
            </a:r>
            <a:endParaRPr kumimoji="0" lang="en-US" sz="4400" b="1" i="0" u="none" strike="noStrike" kern="1200" cap="none" spc="0" normalizeH="0" baseline="0" noProof="0" dirty="0">
              <a:ln>
                <a:noFill/>
              </a:ln>
              <a:solidFill>
                <a:srgbClr val="00B050"/>
              </a:solidFill>
              <a:effectLst/>
              <a:uLnTx/>
              <a:uFillTx/>
              <a:latin typeface="Trebuchet MS"/>
              <a:ea typeface="+mn-ea"/>
              <a:cs typeface="+mn-cs"/>
            </a:endParaRPr>
          </a:p>
        </p:txBody>
      </p:sp>
      <p:sp>
        <p:nvSpPr>
          <p:cNvPr id="39"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BD03A281-9B4B-4F36-9643-17077FDAB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59" y="5269706"/>
            <a:ext cx="1539962" cy="1398361"/>
          </a:xfrm>
          <a:prstGeom prst="rect">
            <a:avLst/>
          </a:prstGeom>
        </p:spPr>
      </p:pic>
      <p:sp>
        <p:nvSpPr>
          <p:cNvPr id="4" name="Rectangle 3">
            <a:extLst>
              <a:ext uri="{FF2B5EF4-FFF2-40B4-BE49-F238E27FC236}">
                <a16:creationId xmlns:a16="http://schemas.microsoft.com/office/drawing/2014/main" id="{1FD2A113-EBE2-46B9-867E-39DE196627C4}"/>
              </a:ext>
            </a:extLst>
          </p:cNvPr>
          <p:cNvSpPr/>
          <p:nvPr/>
        </p:nvSpPr>
        <p:spPr>
          <a:xfrm>
            <a:off x="1700627" y="1816417"/>
            <a:ext cx="9594168" cy="4431983"/>
          </a:xfrm>
          <a:prstGeom prst="rect">
            <a:avLst/>
          </a:prstGeom>
          <a:noFill/>
          <a:ln cap="flat">
            <a:noFill/>
            <a:prstDash val="solid"/>
          </a:ln>
        </p:spPr>
        <p:txBody>
          <a:bodyPr vert="horz" wrap="square" lIns="91440" tIns="45720" rIns="91440" bIns="45720" anchor="t" anchorCtr="0" compatLnSpc="1">
            <a:spAutoFit/>
          </a:bodyPr>
          <a:lstStyle/>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1" i="0" u="none" strike="noStrike" kern="0" cap="none" spc="0" baseline="0" dirty="0">
                <a:solidFill>
                  <a:srgbClr val="000000"/>
                </a:solidFill>
                <a:uFillTx/>
                <a:latin typeface="Trebuchet MS"/>
              </a:rPr>
              <a:t>Before you decide to invest in AVC’s you need to know how much your current company pension is worth ?</a:t>
            </a:r>
            <a:br>
              <a:rPr lang="en-GB" sz="2400" b="0" i="0" u="none" strike="noStrike" kern="0" cap="none" spc="0" baseline="0" dirty="0">
                <a:solidFill>
                  <a:srgbClr val="000000"/>
                </a:solidFill>
                <a:uFillTx/>
                <a:latin typeface="Trebuchet MS"/>
              </a:rPr>
            </a:br>
            <a:endParaRPr lang="en-GB" sz="2400" b="0" i="0" u="none" strike="noStrike" kern="0" cap="none" spc="0" baseline="0" dirty="0">
              <a:solidFill>
                <a:srgbClr val="000000"/>
              </a:solidFill>
              <a:uFillTx/>
              <a:latin typeface="Trebuchet MS"/>
            </a:endParaRP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1" kern="0" dirty="0">
                <a:solidFill>
                  <a:srgbClr val="000000"/>
                </a:solidFill>
                <a:latin typeface="Trebuchet MS"/>
              </a:rPr>
              <a:t>Have you maxed into your current company pension ?</a:t>
            </a:r>
            <a:br>
              <a:rPr lang="en-GB" sz="2400" b="0" i="0" u="none" strike="noStrike" kern="0" cap="none" spc="0" baseline="0" dirty="0">
                <a:solidFill>
                  <a:srgbClr val="000000"/>
                </a:solidFill>
                <a:uFillTx/>
                <a:latin typeface="Trebuchet MS"/>
              </a:rPr>
            </a:br>
            <a:endParaRPr lang="en-GB" sz="2400" b="1" i="0" u="none" strike="noStrike" kern="0" cap="none" spc="0" baseline="0" dirty="0">
              <a:solidFill>
                <a:srgbClr val="000000"/>
              </a:solidFill>
              <a:uFillTx/>
              <a:latin typeface="Trebuchet MS"/>
            </a:endParaRP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1" kern="0" dirty="0">
                <a:solidFill>
                  <a:srgbClr val="000000"/>
                </a:solidFill>
                <a:latin typeface="Trebuchet MS"/>
              </a:rPr>
              <a:t>When looking at retirement, do you know when you are eligible for the state pension ?  So you can calculate this in. if not </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400" b="1" i="0" u="none" strike="noStrike" kern="0" cap="none" spc="0" baseline="0" dirty="0">
              <a:solidFill>
                <a:srgbClr val="000000"/>
              </a:solidFill>
              <a:uFillTx/>
              <a:latin typeface="Trebuchet MS"/>
            </a:endParaRP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0" cap="none" spc="0" baseline="0" dirty="0">
                <a:solidFill>
                  <a:srgbClr val="000000"/>
                </a:solidFill>
                <a:uFillTx/>
                <a:latin typeface="Trebuchet MS"/>
              </a:rPr>
              <a:t>You can find out when you will receive your state pension using this link</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dirty="0">
                <a:hlinkClick r:id="rId4"/>
              </a:rPr>
              <a:t>https://www.gov.uk/state-pension-age</a:t>
            </a:r>
            <a:br>
              <a:rPr lang="en-GB" sz="1800" b="0" i="0" u="none" strike="noStrike" kern="0" cap="none" spc="0" baseline="0" dirty="0">
                <a:solidFill>
                  <a:srgbClr val="000000"/>
                </a:solidFill>
                <a:uFillTx/>
                <a:latin typeface="Trebuchet MS"/>
              </a:rPr>
            </a:br>
            <a:endParaRPr lang="en-GB" sz="1800" b="0" i="0" u="none" strike="noStrike" kern="0" cap="none" spc="0" baseline="0" dirty="0">
              <a:solidFill>
                <a:srgbClr val="000000"/>
              </a:solidFill>
              <a:uFillTx/>
              <a:latin typeface="Trebuchet MS"/>
            </a:endParaRPr>
          </a:p>
        </p:txBody>
      </p:sp>
    </p:spTree>
    <p:extLst>
      <p:ext uri="{BB962C8B-B14F-4D97-AF65-F5344CB8AC3E}">
        <p14:creationId xmlns:p14="http://schemas.microsoft.com/office/powerpoint/2010/main" val="4004649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7"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8"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Rectangle 1"/>
          <p:cNvSpPr/>
          <p:nvPr/>
        </p:nvSpPr>
        <p:spPr>
          <a:xfrm>
            <a:off x="1286933" y="609600"/>
            <a:ext cx="10197494" cy="109945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Trebuchet MS"/>
                <a:ea typeface="+mn-ea"/>
                <a:cs typeface="+mn-cs"/>
              </a:rPr>
              <a:t>Financial Options</a:t>
            </a:r>
          </a:p>
        </p:txBody>
      </p:sp>
      <p:sp>
        <p:nvSpPr>
          <p:cNvPr id="39"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BD03A281-9B4B-4F36-9643-17077FDAB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59" y="5269706"/>
            <a:ext cx="1539962" cy="1398361"/>
          </a:xfrm>
          <a:prstGeom prst="rect">
            <a:avLst/>
          </a:prstGeom>
        </p:spPr>
      </p:pic>
      <p:sp>
        <p:nvSpPr>
          <p:cNvPr id="22" name="TextBox 21">
            <a:extLst>
              <a:ext uri="{FF2B5EF4-FFF2-40B4-BE49-F238E27FC236}">
                <a16:creationId xmlns:a16="http://schemas.microsoft.com/office/drawing/2014/main" id="{2A5E22F5-7B80-4E6D-9C37-8DA870273B47}"/>
              </a:ext>
            </a:extLst>
          </p:cNvPr>
          <p:cNvSpPr txBox="1"/>
          <p:nvPr/>
        </p:nvSpPr>
        <p:spPr>
          <a:xfrm>
            <a:off x="595901" y="3108403"/>
            <a:ext cx="8558372" cy="369332"/>
          </a:xfrm>
          <a:prstGeom prst="rect">
            <a:avLst/>
          </a:prstGeom>
          <a:noFill/>
        </p:spPr>
        <p:txBody>
          <a:bodyPr wrap="square">
            <a:spAutoFit/>
          </a:bodyPr>
          <a:lstStyle/>
          <a:p>
            <a:r>
              <a:rPr lang="en-GB" dirty="0">
                <a:hlinkClick r:id="rId4"/>
              </a:rPr>
              <a:t>https://www.nilgosc.org.uk/additional-voluntary-contribution</a:t>
            </a:r>
            <a:endParaRPr lang="en-GB" dirty="0"/>
          </a:p>
        </p:txBody>
      </p:sp>
      <p:sp>
        <p:nvSpPr>
          <p:cNvPr id="7" name="TextBox 6">
            <a:extLst>
              <a:ext uri="{FF2B5EF4-FFF2-40B4-BE49-F238E27FC236}">
                <a16:creationId xmlns:a16="http://schemas.microsoft.com/office/drawing/2014/main" id="{A794257E-62D3-4F93-9023-E933FEDDB836}"/>
              </a:ext>
            </a:extLst>
          </p:cNvPr>
          <p:cNvSpPr txBox="1"/>
          <p:nvPr/>
        </p:nvSpPr>
        <p:spPr>
          <a:xfrm>
            <a:off x="2085654" y="2219218"/>
            <a:ext cx="3672993" cy="369332"/>
          </a:xfrm>
          <a:prstGeom prst="rect">
            <a:avLst/>
          </a:prstGeom>
          <a:noFill/>
        </p:spPr>
        <p:txBody>
          <a:bodyPr wrap="none" rtlCol="0">
            <a:spAutoFit/>
          </a:bodyPr>
          <a:lstStyle/>
          <a:p>
            <a:r>
              <a:rPr lang="en-GB" dirty="0"/>
              <a:t>Your EANI Pension and AVC details</a:t>
            </a:r>
          </a:p>
        </p:txBody>
      </p:sp>
    </p:spTree>
    <p:extLst>
      <p:ext uri="{BB962C8B-B14F-4D97-AF65-F5344CB8AC3E}">
        <p14:creationId xmlns:p14="http://schemas.microsoft.com/office/powerpoint/2010/main" val="50658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p:txBody>
          <a:bodyPr/>
          <a:lstStyle/>
          <a:p>
            <a:r>
              <a:rPr lang="en-US" b="1" dirty="0"/>
              <a:t>Types of pensions </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p:txBody>
          <a:bodyPr/>
          <a:lstStyle/>
          <a:p>
            <a:fld id="{D0BB6535-0336-8449-81AC-9BE953FC5274}" type="slidenum">
              <a:rPr lang="en-US" smtClean="0"/>
              <a:t>8</a:t>
            </a:fld>
            <a:endParaRPr lang="en-US"/>
          </a:p>
        </p:txBody>
      </p:sp>
      <p:grpSp>
        <p:nvGrpSpPr>
          <p:cNvPr id="6" name="Group 5">
            <a:extLst>
              <a:ext uri="{FF2B5EF4-FFF2-40B4-BE49-F238E27FC236}">
                <a16:creationId xmlns:a16="http://schemas.microsoft.com/office/drawing/2014/main" id="{AE422453-46BC-994C-BF57-653813D8359F}"/>
              </a:ext>
            </a:extLst>
          </p:cNvPr>
          <p:cNvGrpSpPr/>
          <p:nvPr/>
        </p:nvGrpSpPr>
        <p:grpSpPr>
          <a:xfrm>
            <a:off x="6433509" y="2283818"/>
            <a:ext cx="2895786" cy="2826225"/>
            <a:chOff x="5693422" y="1724775"/>
            <a:chExt cx="908445" cy="886623"/>
          </a:xfrm>
        </p:grpSpPr>
        <p:sp>
          <p:nvSpPr>
            <p:cNvPr id="7" name="Oval 6">
              <a:extLst>
                <a:ext uri="{FF2B5EF4-FFF2-40B4-BE49-F238E27FC236}">
                  <a16:creationId xmlns:a16="http://schemas.microsoft.com/office/drawing/2014/main" id="{0BAD2C47-6603-2C49-BCE8-37AB5A92BA13}"/>
                </a:ext>
              </a:extLst>
            </p:cNvPr>
            <p:cNvSpPr/>
            <p:nvPr/>
          </p:nvSpPr>
          <p:spPr>
            <a:xfrm>
              <a:off x="5693422" y="1724775"/>
              <a:ext cx="898959" cy="886623"/>
            </a:xfrm>
            <a:prstGeom prst="ellipse">
              <a:avLst/>
            </a:prstGeom>
            <a:solidFill>
              <a:schemeClr val="accent3"/>
            </a:solidFill>
            <a:ln>
              <a:noFill/>
            </a:ln>
            <a:effectLst/>
            <a:scene3d>
              <a:camera prst="orthographicFront">
                <a:rot lat="0" lon="0" rev="0"/>
              </a:camera>
              <a:lightRig rig="threePt" dir="t">
                <a:rot lat="0" lon="0" rev="1200000"/>
              </a:lightRig>
            </a:scene3d>
            <a:sp3d/>
          </p:spPr>
          <p:txBody>
            <a:bodyPr rtlCol="0" anchor="ctr"/>
            <a:lstStyle/>
            <a:p>
              <a:pPr algn="ctr" defTabSz="342900">
                <a:lnSpc>
                  <a:spcPts val="1950"/>
                </a:lnSpc>
                <a:spcAft>
                  <a:spcPts val="450"/>
                </a:spcAft>
                <a:defRPr/>
              </a:pPr>
              <a:endParaRPr lang="en-US" sz="1050" kern="0" dirty="0">
                <a:solidFill>
                  <a:prstClr val="white"/>
                </a:solidFill>
                <a:latin typeface="Tahoma Normal" charset="0"/>
                <a:cs typeface="Tahoma Normal" charset="0"/>
              </a:endParaRPr>
            </a:p>
          </p:txBody>
        </p:sp>
        <p:sp>
          <p:nvSpPr>
            <p:cNvPr id="10" name="TextBox 9">
              <a:extLst>
                <a:ext uri="{FF2B5EF4-FFF2-40B4-BE49-F238E27FC236}">
                  <a16:creationId xmlns:a16="http://schemas.microsoft.com/office/drawing/2014/main" id="{37DA826A-4850-5244-A0EB-C6BD96BAE9E4}"/>
                </a:ext>
              </a:extLst>
            </p:cNvPr>
            <p:cNvSpPr txBox="1"/>
            <p:nvPr/>
          </p:nvSpPr>
          <p:spPr>
            <a:xfrm>
              <a:off x="5702908" y="1970450"/>
              <a:ext cx="898959" cy="465488"/>
            </a:xfrm>
            <a:prstGeom prst="rect">
              <a:avLst/>
            </a:prstGeom>
            <a:noFill/>
          </p:spPr>
          <p:txBody>
            <a:bodyPr wrap="square" rtlCol="0">
              <a:spAutoFit/>
            </a:bodyPr>
            <a:lstStyle/>
            <a:p>
              <a:pPr algn="ctr" defTabSz="342900">
                <a:lnSpc>
                  <a:spcPts val="3600"/>
                </a:lnSpc>
                <a:defRPr/>
              </a:pPr>
              <a:r>
                <a:rPr lang="en-US" sz="3600" b="1" kern="0" dirty="0">
                  <a:solidFill>
                    <a:prstClr val="white"/>
                  </a:solidFill>
                  <a:cs typeface="Tahoma"/>
                </a:rPr>
                <a:t>Defined</a:t>
              </a:r>
              <a:br>
                <a:rPr lang="en-US" sz="3600" b="1" kern="0" dirty="0">
                  <a:solidFill>
                    <a:prstClr val="white"/>
                  </a:solidFill>
                  <a:cs typeface="Tahoma"/>
                </a:rPr>
              </a:br>
              <a:r>
                <a:rPr lang="en-US" sz="3600" b="1" kern="0" dirty="0">
                  <a:solidFill>
                    <a:prstClr val="white"/>
                  </a:solidFill>
                  <a:cs typeface="Tahoma"/>
                </a:rPr>
                <a:t>Contributions</a:t>
              </a:r>
            </a:p>
            <a:p>
              <a:pPr algn="ctr" defTabSz="342900">
                <a:lnSpc>
                  <a:spcPts val="3600"/>
                </a:lnSpc>
                <a:defRPr/>
              </a:pPr>
              <a:r>
                <a:rPr lang="en-US" sz="3600" b="1" kern="0" dirty="0">
                  <a:solidFill>
                    <a:prstClr val="white"/>
                  </a:solidFill>
                  <a:cs typeface="Tahoma"/>
                </a:rPr>
                <a:t>(DC)</a:t>
              </a:r>
              <a:endParaRPr lang="en-US" sz="3600" kern="0" dirty="0">
                <a:solidFill>
                  <a:srgbClr val="434B4E"/>
                </a:solidFill>
                <a:cs typeface="Tahoma"/>
              </a:endParaRPr>
            </a:p>
          </p:txBody>
        </p:sp>
      </p:grpSp>
      <p:grpSp>
        <p:nvGrpSpPr>
          <p:cNvPr id="12" name="Group 11">
            <a:extLst>
              <a:ext uri="{FF2B5EF4-FFF2-40B4-BE49-F238E27FC236}">
                <a16:creationId xmlns:a16="http://schemas.microsoft.com/office/drawing/2014/main" id="{728725B2-CC0B-C645-8120-90ADC5E2882D}"/>
              </a:ext>
            </a:extLst>
          </p:cNvPr>
          <p:cNvGrpSpPr/>
          <p:nvPr/>
        </p:nvGrpSpPr>
        <p:grpSpPr>
          <a:xfrm>
            <a:off x="2422434" y="2283818"/>
            <a:ext cx="2865548" cy="2826225"/>
            <a:chOff x="5693422" y="1724775"/>
            <a:chExt cx="898959" cy="886623"/>
          </a:xfrm>
        </p:grpSpPr>
        <p:sp>
          <p:nvSpPr>
            <p:cNvPr id="13" name="Oval 12">
              <a:extLst>
                <a:ext uri="{FF2B5EF4-FFF2-40B4-BE49-F238E27FC236}">
                  <a16:creationId xmlns:a16="http://schemas.microsoft.com/office/drawing/2014/main" id="{2D6F6CA5-1554-6C4E-8E43-04202CB55515}"/>
                </a:ext>
              </a:extLst>
            </p:cNvPr>
            <p:cNvSpPr/>
            <p:nvPr/>
          </p:nvSpPr>
          <p:spPr>
            <a:xfrm>
              <a:off x="5693422" y="1724775"/>
              <a:ext cx="898959" cy="886623"/>
            </a:xfrm>
            <a:prstGeom prst="ellipse">
              <a:avLst/>
            </a:prstGeom>
            <a:solidFill>
              <a:schemeClr val="accent1"/>
            </a:solidFill>
            <a:ln>
              <a:noFill/>
            </a:ln>
            <a:effectLst/>
            <a:scene3d>
              <a:camera prst="orthographicFront">
                <a:rot lat="0" lon="0" rev="0"/>
              </a:camera>
              <a:lightRig rig="threePt" dir="t">
                <a:rot lat="0" lon="0" rev="1200000"/>
              </a:lightRig>
            </a:scene3d>
            <a:sp3d/>
          </p:spPr>
          <p:txBody>
            <a:bodyPr rtlCol="0" anchor="ctr"/>
            <a:lstStyle/>
            <a:p>
              <a:pPr algn="ctr" defTabSz="342900">
                <a:lnSpc>
                  <a:spcPts val="1950"/>
                </a:lnSpc>
                <a:spcAft>
                  <a:spcPts val="450"/>
                </a:spcAft>
                <a:defRPr/>
              </a:pPr>
              <a:endParaRPr lang="en-US" sz="1050" kern="0" dirty="0">
                <a:solidFill>
                  <a:prstClr val="white"/>
                </a:solidFill>
                <a:latin typeface="Tahoma Normal" charset="0"/>
                <a:cs typeface="Tahoma Normal" charset="0"/>
              </a:endParaRPr>
            </a:p>
          </p:txBody>
        </p:sp>
        <p:sp>
          <p:nvSpPr>
            <p:cNvPr id="14" name="TextBox 13">
              <a:extLst>
                <a:ext uri="{FF2B5EF4-FFF2-40B4-BE49-F238E27FC236}">
                  <a16:creationId xmlns:a16="http://schemas.microsoft.com/office/drawing/2014/main" id="{179084A3-4325-CD48-9BAB-4794957E79F8}"/>
                </a:ext>
              </a:extLst>
            </p:cNvPr>
            <p:cNvSpPr txBox="1"/>
            <p:nvPr/>
          </p:nvSpPr>
          <p:spPr>
            <a:xfrm>
              <a:off x="5693422" y="1970450"/>
              <a:ext cx="898959" cy="465488"/>
            </a:xfrm>
            <a:prstGeom prst="rect">
              <a:avLst/>
            </a:prstGeom>
            <a:noFill/>
          </p:spPr>
          <p:txBody>
            <a:bodyPr wrap="square" rtlCol="0">
              <a:spAutoFit/>
            </a:bodyPr>
            <a:lstStyle/>
            <a:p>
              <a:pPr algn="ctr" defTabSz="342900">
                <a:lnSpc>
                  <a:spcPts val="3600"/>
                </a:lnSpc>
                <a:defRPr/>
              </a:pPr>
              <a:r>
                <a:rPr lang="en-US" sz="3600" b="1" kern="0" dirty="0">
                  <a:solidFill>
                    <a:prstClr val="white"/>
                  </a:solidFill>
                  <a:cs typeface="Tahoma"/>
                </a:rPr>
                <a:t>Defined</a:t>
              </a:r>
              <a:br>
                <a:rPr lang="en-US" sz="3600" b="1" kern="0" dirty="0">
                  <a:solidFill>
                    <a:prstClr val="white"/>
                  </a:solidFill>
                  <a:cs typeface="Tahoma"/>
                </a:rPr>
              </a:br>
              <a:r>
                <a:rPr lang="en-US" sz="3600" b="1" kern="0" dirty="0">
                  <a:solidFill>
                    <a:prstClr val="white"/>
                  </a:solidFill>
                  <a:cs typeface="Tahoma"/>
                </a:rPr>
                <a:t>Benefits</a:t>
              </a:r>
            </a:p>
            <a:p>
              <a:pPr algn="ctr" defTabSz="342900">
                <a:lnSpc>
                  <a:spcPts val="3600"/>
                </a:lnSpc>
                <a:defRPr/>
              </a:pPr>
              <a:r>
                <a:rPr lang="en-US" sz="3600" b="1" kern="0" dirty="0">
                  <a:solidFill>
                    <a:prstClr val="white"/>
                  </a:solidFill>
                  <a:cs typeface="Tahoma"/>
                </a:rPr>
                <a:t>(DB)</a:t>
              </a:r>
              <a:endParaRPr lang="en-US" sz="3600" kern="0" dirty="0">
                <a:solidFill>
                  <a:srgbClr val="434B4E"/>
                </a:solidFill>
                <a:cs typeface="Tahoma"/>
              </a:endParaRPr>
            </a:p>
          </p:txBody>
        </p:sp>
      </p:grpSp>
      <p:sp>
        <p:nvSpPr>
          <p:cNvPr id="3" name="Footer Placeholder 2">
            <a:extLst>
              <a:ext uri="{FF2B5EF4-FFF2-40B4-BE49-F238E27FC236}">
                <a16:creationId xmlns:a16="http://schemas.microsoft.com/office/drawing/2014/main" id="{B5BA60BE-0C66-42AE-9623-9EAB79204D6B}"/>
              </a:ext>
            </a:extLst>
          </p:cNvPr>
          <p:cNvSpPr>
            <a:spLocks noGrp="1"/>
          </p:cNvSpPr>
          <p:nvPr>
            <p:ph type="ftr" sz="quarter" idx="11"/>
            <p:custDataLst>
              <p:tags r:id="rId1"/>
            </p:custDataLst>
          </p:nvPr>
        </p:nvSpPr>
        <p:spPr>
          <a:xfrm>
            <a:off x="0" y="6356351"/>
            <a:ext cx="12192000" cy="365125"/>
          </a:xfrm>
        </p:spPr>
        <p:txBody>
          <a:bodyPr/>
          <a:lstStyle/>
          <a:p>
            <a:r>
              <a:rPr lang="en-GB"/>
              <a:t> </a:t>
            </a:r>
          </a:p>
        </p:txBody>
      </p:sp>
    </p:spTree>
    <p:extLst>
      <p:ext uri="{BB962C8B-B14F-4D97-AF65-F5344CB8AC3E}">
        <p14:creationId xmlns:p14="http://schemas.microsoft.com/office/powerpoint/2010/main" val="17499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01F0-32FD-4F45-A929-68C446E2A4A3}"/>
              </a:ext>
            </a:extLst>
          </p:cNvPr>
          <p:cNvSpPr>
            <a:spLocks noGrp="1"/>
          </p:cNvSpPr>
          <p:nvPr>
            <p:ph type="title"/>
          </p:nvPr>
        </p:nvSpPr>
        <p:spPr>
          <a:xfrm>
            <a:off x="612000" y="504540"/>
            <a:ext cx="11009244" cy="863084"/>
          </a:xfrm>
        </p:spPr>
        <p:txBody>
          <a:bodyPr/>
          <a:lstStyle/>
          <a:p>
            <a:r>
              <a:rPr lang="en-US" b="1" dirty="0"/>
              <a:t>Benefits of a DB pension</a:t>
            </a:r>
          </a:p>
        </p:txBody>
      </p:sp>
      <p:sp>
        <p:nvSpPr>
          <p:cNvPr id="5" name="Slide Number Placeholder 4">
            <a:extLst>
              <a:ext uri="{FF2B5EF4-FFF2-40B4-BE49-F238E27FC236}">
                <a16:creationId xmlns:a16="http://schemas.microsoft.com/office/drawing/2014/main" id="{73BAB5D9-4D75-2241-9211-B887F1E94781}"/>
              </a:ext>
            </a:extLst>
          </p:cNvPr>
          <p:cNvSpPr>
            <a:spLocks noGrp="1"/>
          </p:cNvSpPr>
          <p:nvPr>
            <p:ph type="sldNum" sz="quarter" idx="12"/>
          </p:nvPr>
        </p:nvSpPr>
        <p:spPr>
          <a:xfrm>
            <a:off x="612000" y="6356351"/>
            <a:ext cx="453475" cy="365125"/>
          </a:xfrm>
        </p:spPr>
        <p:txBody>
          <a:bodyPr/>
          <a:lstStyle/>
          <a:p>
            <a:fld id="{D0BB6535-0336-8449-81AC-9BE953FC5274}" type="slidenum">
              <a:rPr lang="en-US" smtClean="0"/>
              <a:t>9</a:t>
            </a:fld>
            <a:endParaRPr lang="en-US"/>
          </a:p>
        </p:txBody>
      </p:sp>
      <p:grpSp>
        <p:nvGrpSpPr>
          <p:cNvPr id="6" name="Group 5">
            <a:extLst>
              <a:ext uri="{FF2B5EF4-FFF2-40B4-BE49-F238E27FC236}">
                <a16:creationId xmlns:a16="http://schemas.microsoft.com/office/drawing/2014/main" id="{C7D55BD5-EC3C-D249-A632-ED93820DAB53}"/>
              </a:ext>
            </a:extLst>
          </p:cNvPr>
          <p:cNvGrpSpPr/>
          <p:nvPr/>
        </p:nvGrpSpPr>
        <p:grpSpPr>
          <a:xfrm>
            <a:off x="5275801" y="2609957"/>
            <a:ext cx="1586820" cy="2326529"/>
            <a:chOff x="5275801" y="2609957"/>
            <a:chExt cx="1586820" cy="2326529"/>
          </a:xfrm>
        </p:grpSpPr>
        <p:sp>
          <p:nvSpPr>
            <p:cNvPr id="15" name="TextBox 14">
              <a:extLst>
                <a:ext uri="{FF2B5EF4-FFF2-40B4-BE49-F238E27FC236}">
                  <a16:creationId xmlns:a16="http://schemas.microsoft.com/office/drawing/2014/main" id="{9B2DEB72-EA49-914B-BDD3-3AEB828680DD}"/>
                </a:ext>
              </a:extLst>
            </p:cNvPr>
            <p:cNvSpPr txBox="1"/>
            <p:nvPr/>
          </p:nvSpPr>
          <p:spPr bwMode="auto">
            <a:xfrm>
              <a:off x="5275801" y="4234756"/>
              <a:ext cx="1586820" cy="701730"/>
            </a:xfrm>
            <a:prstGeom prst="rect">
              <a:avLst/>
            </a:prstGeom>
            <a:noFill/>
          </p:spPr>
          <p:txBody>
            <a:bodyPr wrap="square">
              <a:spAutoFit/>
            </a:bodyPr>
            <a:lstStyle/>
            <a:p>
              <a:pPr algn="ctr">
                <a:lnSpc>
                  <a:spcPct val="90000"/>
                </a:lnSpc>
                <a:spcBef>
                  <a:spcPct val="50000"/>
                </a:spcBef>
                <a:spcAft>
                  <a:spcPts val="1200"/>
                </a:spcAft>
                <a:buClr>
                  <a:srgbClr val="E41F1F"/>
                </a:buClr>
              </a:pPr>
              <a:r>
                <a:rPr lang="en-GB" altLang="en-US" sz="2200" dirty="0"/>
                <a:t>Employer</a:t>
              </a:r>
              <a:br>
                <a:rPr lang="en-GB" altLang="en-US" sz="2200" dirty="0"/>
              </a:br>
              <a:r>
                <a:rPr lang="en-GB" altLang="en-US" sz="2200" dirty="0"/>
                <a:t>Covenant</a:t>
              </a:r>
            </a:p>
          </p:txBody>
        </p:sp>
        <p:grpSp>
          <p:nvGrpSpPr>
            <p:cNvPr id="40" name="Group 39">
              <a:extLst>
                <a:ext uri="{FF2B5EF4-FFF2-40B4-BE49-F238E27FC236}">
                  <a16:creationId xmlns:a16="http://schemas.microsoft.com/office/drawing/2014/main" id="{5D4AECF9-78D0-0B46-B00E-4EA7C889907C}"/>
                </a:ext>
              </a:extLst>
            </p:cNvPr>
            <p:cNvGrpSpPr/>
            <p:nvPr/>
          </p:nvGrpSpPr>
          <p:grpSpPr>
            <a:xfrm>
              <a:off x="5383774" y="2609957"/>
              <a:ext cx="1436235" cy="1436235"/>
              <a:chOff x="1107337" y="2471414"/>
              <a:chExt cx="1436235" cy="1436235"/>
            </a:xfrm>
          </p:grpSpPr>
          <p:sp>
            <p:nvSpPr>
              <p:cNvPr id="41" name="Oval 40">
                <a:extLst>
                  <a:ext uri="{FF2B5EF4-FFF2-40B4-BE49-F238E27FC236}">
                    <a16:creationId xmlns:a16="http://schemas.microsoft.com/office/drawing/2014/main" id="{7685FB4D-DFCD-1042-AA0A-FAA7304EFC28}"/>
                  </a:ext>
                </a:extLst>
              </p:cNvPr>
              <p:cNvSpPr/>
              <p:nvPr/>
            </p:nvSpPr>
            <p:spPr>
              <a:xfrm>
                <a:off x="1107337" y="2471414"/>
                <a:ext cx="1436235" cy="1436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A4A372D2-1E6F-E149-8DE9-FA3AED0576B0}"/>
                  </a:ext>
                </a:extLst>
              </p:cNvPr>
              <p:cNvPicPr>
                <a:picLocks noChangeAspect="1"/>
              </p:cNvPicPr>
              <p:nvPr/>
            </p:nvPicPr>
            <p:blipFill>
              <a:blip r:embed="rId4"/>
              <a:stretch>
                <a:fillRect/>
              </a:stretch>
            </p:blipFill>
            <p:spPr>
              <a:xfrm>
                <a:off x="1450804" y="2818849"/>
                <a:ext cx="749300" cy="762000"/>
              </a:xfrm>
              <a:prstGeom prst="rect">
                <a:avLst/>
              </a:prstGeom>
            </p:spPr>
          </p:pic>
        </p:grpSp>
      </p:grpSp>
      <p:grpSp>
        <p:nvGrpSpPr>
          <p:cNvPr id="4" name="Group 3">
            <a:extLst>
              <a:ext uri="{FF2B5EF4-FFF2-40B4-BE49-F238E27FC236}">
                <a16:creationId xmlns:a16="http://schemas.microsoft.com/office/drawing/2014/main" id="{9C567256-90E9-FA4F-A9E7-88AA6AD98DA1}"/>
              </a:ext>
            </a:extLst>
          </p:cNvPr>
          <p:cNvGrpSpPr/>
          <p:nvPr/>
        </p:nvGrpSpPr>
        <p:grpSpPr>
          <a:xfrm>
            <a:off x="3105407" y="2609957"/>
            <a:ext cx="1448678" cy="2326530"/>
            <a:chOff x="3105407" y="2609957"/>
            <a:chExt cx="1448678" cy="2326530"/>
          </a:xfrm>
        </p:grpSpPr>
        <p:sp>
          <p:nvSpPr>
            <p:cNvPr id="31" name="TextBox 30">
              <a:extLst>
                <a:ext uri="{FF2B5EF4-FFF2-40B4-BE49-F238E27FC236}">
                  <a16:creationId xmlns:a16="http://schemas.microsoft.com/office/drawing/2014/main" id="{7D0CE21F-8187-E845-B38C-F418A2584369}"/>
                </a:ext>
              </a:extLst>
            </p:cNvPr>
            <p:cNvSpPr txBox="1"/>
            <p:nvPr/>
          </p:nvSpPr>
          <p:spPr bwMode="auto">
            <a:xfrm>
              <a:off x="3105407" y="4234756"/>
              <a:ext cx="1340340" cy="701731"/>
            </a:xfrm>
            <a:prstGeom prst="rect">
              <a:avLst/>
            </a:prstGeom>
            <a:noFill/>
          </p:spPr>
          <p:txBody>
            <a:bodyPr wrap="square">
              <a:spAutoFit/>
            </a:bodyPr>
            <a:lstStyle/>
            <a:p>
              <a:pPr algn="ctr">
                <a:lnSpc>
                  <a:spcPct val="90000"/>
                </a:lnSpc>
                <a:spcBef>
                  <a:spcPct val="50000"/>
                </a:spcBef>
                <a:spcAft>
                  <a:spcPts val="1200"/>
                </a:spcAft>
                <a:buClr>
                  <a:srgbClr val="E41F1F"/>
                </a:buClr>
                <a:defRPr/>
              </a:pPr>
              <a:r>
                <a:rPr lang="en-GB" sz="2200" kern="0" dirty="0">
                  <a:ea typeface="Tahoma" charset="0"/>
                  <a:cs typeface="Tahoma" charset="0"/>
                </a:rPr>
                <a:t>Fixed </a:t>
              </a:r>
              <a:br>
                <a:rPr lang="en-GB" sz="2200" kern="0" dirty="0">
                  <a:ea typeface="Tahoma" charset="0"/>
                  <a:cs typeface="Tahoma" charset="0"/>
                </a:rPr>
              </a:br>
              <a:r>
                <a:rPr lang="en-GB" sz="2200" kern="0" dirty="0">
                  <a:ea typeface="Tahoma" charset="0"/>
                  <a:cs typeface="Tahoma" charset="0"/>
                </a:rPr>
                <a:t>Benefits</a:t>
              </a:r>
            </a:p>
          </p:txBody>
        </p:sp>
        <p:grpSp>
          <p:nvGrpSpPr>
            <p:cNvPr id="43" name="Group 42">
              <a:extLst>
                <a:ext uri="{FF2B5EF4-FFF2-40B4-BE49-F238E27FC236}">
                  <a16:creationId xmlns:a16="http://schemas.microsoft.com/office/drawing/2014/main" id="{BE5386B8-E107-7D43-8966-82D4F0A4976B}"/>
                </a:ext>
              </a:extLst>
            </p:cNvPr>
            <p:cNvGrpSpPr/>
            <p:nvPr/>
          </p:nvGrpSpPr>
          <p:grpSpPr>
            <a:xfrm>
              <a:off x="3117850" y="2609957"/>
              <a:ext cx="1436235" cy="1436235"/>
              <a:chOff x="1107337" y="2471414"/>
              <a:chExt cx="1436235" cy="1436235"/>
            </a:xfrm>
          </p:grpSpPr>
          <p:sp>
            <p:nvSpPr>
              <p:cNvPr id="44" name="Oval 43">
                <a:extLst>
                  <a:ext uri="{FF2B5EF4-FFF2-40B4-BE49-F238E27FC236}">
                    <a16:creationId xmlns:a16="http://schemas.microsoft.com/office/drawing/2014/main" id="{B6BD1A11-7E63-EB46-9647-BE871089BA10}"/>
                  </a:ext>
                </a:extLst>
              </p:cNvPr>
              <p:cNvSpPr/>
              <p:nvPr/>
            </p:nvSpPr>
            <p:spPr>
              <a:xfrm>
                <a:off x="1107337" y="2471414"/>
                <a:ext cx="1436235" cy="14362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6B0C27B-8345-D54E-B629-9FABB9DBD92D}"/>
                  </a:ext>
                </a:extLst>
              </p:cNvPr>
              <p:cNvPicPr>
                <a:picLocks noChangeAspect="1"/>
              </p:cNvPicPr>
              <p:nvPr/>
            </p:nvPicPr>
            <p:blipFill>
              <a:blip r:embed="rId5"/>
              <a:stretch>
                <a:fillRect/>
              </a:stretch>
            </p:blipFill>
            <p:spPr>
              <a:xfrm>
                <a:off x="1376913" y="2727557"/>
                <a:ext cx="901700" cy="914400"/>
              </a:xfrm>
              <a:prstGeom prst="rect">
                <a:avLst/>
              </a:prstGeom>
            </p:spPr>
          </p:pic>
        </p:grpSp>
      </p:grpSp>
      <p:grpSp>
        <p:nvGrpSpPr>
          <p:cNvPr id="3" name="Group 2">
            <a:extLst>
              <a:ext uri="{FF2B5EF4-FFF2-40B4-BE49-F238E27FC236}">
                <a16:creationId xmlns:a16="http://schemas.microsoft.com/office/drawing/2014/main" id="{C4CBFF5D-E919-BA47-8E74-F30E3E5A6FC2}"/>
              </a:ext>
            </a:extLst>
          </p:cNvPr>
          <p:cNvGrpSpPr/>
          <p:nvPr/>
        </p:nvGrpSpPr>
        <p:grpSpPr>
          <a:xfrm>
            <a:off x="560170" y="2609957"/>
            <a:ext cx="2035250" cy="2935927"/>
            <a:chOff x="560170" y="2609957"/>
            <a:chExt cx="2035250" cy="2935927"/>
          </a:xfrm>
        </p:grpSpPr>
        <p:sp>
          <p:nvSpPr>
            <p:cNvPr id="26" name="TextBox 6">
              <a:extLst>
                <a:ext uri="{FF2B5EF4-FFF2-40B4-BE49-F238E27FC236}">
                  <a16:creationId xmlns:a16="http://schemas.microsoft.com/office/drawing/2014/main" id="{F4F44DD1-CCA9-9643-8F54-F54E85E7E4BE}"/>
                </a:ext>
              </a:extLst>
            </p:cNvPr>
            <p:cNvSpPr txBox="1">
              <a:spLocks noChangeArrowheads="1"/>
            </p:cNvSpPr>
            <p:nvPr/>
          </p:nvSpPr>
          <p:spPr bwMode="auto">
            <a:xfrm>
              <a:off x="560170" y="4234756"/>
              <a:ext cx="203525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00">
                  <a:solidFill>
                    <a:schemeClr val="tx1"/>
                  </a:solidFill>
                  <a:latin typeface="Arial" charset="0"/>
                  <a:ea typeface="ＭＳ Ｐゴシック" charset="-128"/>
                </a:defRPr>
              </a:lvl1pPr>
              <a:lvl2pPr marL="742950" indent="-285750">
                <a:defRPr sz="600">
                  <a:solidFill>
                    <a:schemeClr val="tx1"/>
                  </a:solidFill>
                  <a:latin typeface="Arial" charset="0"/>
                  <a:ea typeface="ＭＳ Ｐゴシック" charset="-128"/>
                </a:defRPr>
              </a:lvl2pPr>
              <a:lvl3pPr marL="1143000" indent="-228600">
                <a:defRPr sz="600">
                  <a:solidFill>
                    <a:schemeClr val="tx1"/>
                  </a:solidFill>
                  <a:latin typeface="Arial" charset="0"/>
                  <a:ea typeface="ＭＳ Ｐゴシック" charset="-128"/>
                </a:defRPr>
              </a:lvl3pPr>
              <a:lvl4pPr marL="1600200" indent="-228600">
                <a:defRPr sz="600">
                  <a:solidFill>
                    <a:schemeClr val="tx1"/>
                  </a:solidFill>
                  <a:latin typeface="Arial" charset="0"/>
                  <a:ea typeface="ＭＳ Ｐゴシック" charset="-128"/>
                </a:defRPr>
              </a:lvl4pPr>
              <a:lvl5pPr marL="2057400" indent="-228600">
                <a:defRPr sz="600">
                  <a:solidFill>
                    <a:schemeClr val="tx1"/>
                  </a:solidFill>
                  <a:latin typeface="Arial" charset="0"/>
                  <a:ea typeface="ＭＳ Ｐゴシック" charset="-128"/>
                </a:defRPr>
              </a:lvl5pPr>
              <a:lvl6pPr marL="2514600" indent="-228600" eaLnBrk="0" fontAlgn="base" hangingPunct="0">
                <a:spcBef>
                  <a:spcPct val="0"/>
                </a:spcBef>
                <a:spcAft>
                  <a:spcPct val="0"/>
                </a:spcAft>
                <a:defRPr sz="600">
                  <a:solidFill>
                    <a:schemeClr val="tx1"/>
                  </a:solidFill>
                  <a:latin typeface="Arial" charset="0"/>
                  <a:ea typeface="ＭＳ Ｐゴシック" charset="-128"/>
                </a:defRPr>
              </a:lvl6pPr>
              <a:lvl7pPr marL="2971800" indent="-228600" eaLnBrk="0" fontAlgn="base" hangingPunct="0">
                <a:spcBef>
                  <a:spcPct val="0"/>
                </a:spcBef>
                <a:spcAft>
                  <a:spcPct val="0"/>
                </a:spcAft>
                <a:defRPr sz="600">
                  <a:solidFill>
                    <a:schemeClr val="tx1"/>
                  </a:solidFill>
                  <a:latin typeface="Arial" charset="0"/>
                  <a:ea typeface="ＭＳ Ｐゴシック" charset="-128"/>
                </a:defRPr>
              </a:lvl7pPr>
              <a:lvl8pPr marL="3429000" indent="-228600" eaLnBrk="0" fontAlgn="base" hangingPunct="0">
                <a:spcBef>
                  <a:spcPct val="0"/>
                </a:spcBef>
                <a:spcAft>
                  <a:spcPct val="0"/>
                </a:spcAft>
                <a:defRPr sz="600">
                  <a:solidFill>
                    <a:schemeClr val="tx1"/>
                  </a:solidFill>
                  <a:latin typeface="Arial" charset="0"/>
                  <a:ea typeface="ＭＳ Ｐゴシック" charset="-128"/>
                </a:defRPr>
              </a:lvl8pPr>
              <a:lvl9pPr marL="3886200" indent="-228600" eaLnBrk="0" fontAlgn="base" hangingPunct="0">
                <a:spcBef>
                  <a:spcPct val="0"/>
                </a:spcBef>
                <a:spcAft>
                  <a:spcPct val="0"/>
                </a:spcAft>
                <a:defRPr sz="600">
                  <a:solidFill>
                    <a:schemeClr val="tx1"/>
                  </a:solidFill>
                  <a:latin typeface="Arial" charset="0"/>
                  <a:ea typeface="ＭＳ Ｐゴシック" charset="-128"/>
                </a:defRPr>
              </a:lvl9pPr>
            </a:lstStyle>
            <a:p>
              <a:pPr algn="ctr">
                <a:lnSpc>
                  <a:spcPct val="90000"/>
                </a:lnSpc>
                <a:spcBef>
                  <a:spcPct val="50000"/>
                </a:spcBef>
                <a:spcAft>
                  <a:spcPts val="1200"/>
                </a:spcAft>
                <a:buClr>
                  <a:srgbClr val="E41F1F"/>
                </a:buClr>
              </a:pPr>
              <a:r>
                <a:rPr lang="en-GB" altLang="en-US" sz="2200" dirty="0">
                  <a:latin typeface="+mn-lt"/>
                  <a:ea typeface="Tahoma" charset="0"/>
                  <a:cs typeface="Tahoma" charset="0"/>
                </a:rPr>
                <a:t>Guaranteed </a:t>
              </a:r>
              <a:br>
                <a:rPr lang="en-GB" altLang="en-US" sz="2200" dirty="0">
                  <a:latin typeface="+mn-lt"/>
                  <a:ea typeface="Tahoma" charset="0"/>
                  <a:cs typeface="Tahoma" charset="0"/>
                </a:rPr>
              </a:br>
              <a:r>
                <a:rPr lang="en-GB" altLang="en-US" sz="2200" dirty="0">
                  <a:latin typeface="+mn-lt"/>
                  <a:ea typeface="Tahoma" charset="0"/>
                  <a:cs typeface="Tahoma" charset="0"/>
                </a:rPr>
                <a:t>pension income </a:t>
              </a:r>
              <a:br>
                <a:rPr lang="en-GB" altLang="en-US" sz="2200" dirty="0">
                  <a:latin typeface="+mn-lt"/>
                  <a:ea typeface="Tahoma" charset="0"/>
                  <a:cs typeface="Tahoma" charset="0"/>
                </a:rPr>
              </a:br>
              <a:r>
                <a:rPr lang="en-GB" altLang="en-US" sz="2200" dirty="0">
                  <a:latin typeface="+mn-lt"/>
                  <a:ea typeface="Tahoma" charset="0"/>
                  <a:cs typeface="Tahoma" charset="0"/>
                </a:rPr>
                <a:t>and lump sum provision</a:t>
              </a:r>
            </a:p>
          </p:txBody>
        </p:sp>
        <p:grpSp>
          <p:nvGrpSpPr>
            <p:cNvPr id="46" name="Group 45">
              <a:extLst>
                <a:ext uri="{FF2B5EF4-FFF2-40B4-BE49-F238E27FC236}">
                  <a16:creationId xmlns:a16="http://schemas.microsoft.com/office/drawing/2014/main" id="{8A1F2316-250A-E843-A69A-A465AEB63587}"/>
                </a:ext>
              </a:extLst>
            </p:cNvPr>
            <p:cNvGrpSpPr/>
            <p:nvPr/>
          </p:nvGrpSpPr>
          <p:grpSpPr>
            <a:xfrm>
              <a:off x="839483" y="2609957"/>
              <a:ext cx="1436235" cy="1436235"/>
              <a:chOff x="1107337" y="2471414"/>
              <a:chExt cx="1436235" cy="1436235"/>
            </a:xfrm>
          </p:grpSpPr>
          <p:sp>
            <p:nvSpPr>
              <p:cNvPr id="47" name="Oval 46">
                <a:extLst>
                  <a:ext uri="{FF2B5EF4-FFF2-40B4-BE49-F238E27FC236}">
                    <a16:creationId xmlns:a16="http://schemas.microsoft.com/office/drawing/2014/main" id="{0EDA0686-CE78-2F4D-8533-AB9DC9F06864}"/>
                  </a:ext>
                </a:extLst>
              </p:cNvPr>
              <p:cNvSpPr/>
              <p:nvPr/>
            </p:nvSpPr>
            <p:spPr>
              <a:xfrm>
                <a:off x="1107337" y="2471414"/>
                <a:ext cx="1436235" cy="1436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7E68EE8D-DA14-7548-9325-09F7C3F95234}"/>
                  </a:ext>
                </a:extLst>
              </p:cNvPr>
              <p:cNvPicPr>
                <a:picLocks noChangeAspect="1"/>
              </p:cNvPicPr>
              <p:nvPr/>
            </p:nvPicPr>
            <p:blipFill>
              <a:blip r:embed="rId6"/>
              <a:stretch>
                <a:fillRect/>
              </a:stretch>
            </p:blipFill>
            <p:spPr>
              <a:xfrm>
                <a:off x="1450804" y="2854018"/>
                <a:ext cx="749300" cy="691661"/>
              </a:xfrm>
              <a:prstGeom prst="rect">
                <a:avLst/>
              </a:prstGeom>
            </p:spPr>
          </p:pic>
        </p:grpSp>
      </p:grpSp>
      <p:grpSp>
        <p:nvGrpSpPr>
          <p:cNvPr id="7" name="Group 6">
            <a:extLst>
              <a:ext uri="{FF2B5EF4-FFF2-40B4-BE49-F238E27FC236}">
                <a16:creationId xmlns:a16="http://schemas.microsoft.com/office/drawing/2014/main" id="{D5519A4B-CA28-FE43-B09B-4ACB4FBD9546}"/>
              </a:ext>
            </a:extLst>
          </p:cNvPr>
          <p:cNvGrpSpPr/>
          <p:nvPr/>
        </p:nvGrpSpPr>
        <p:grpSpPr>
          <a:xfrm>
            <a:off x="7560350" y="2609957"/>
            <a:ext cx="1659470" cy="2326530"/>
            <a:chOff x="7560350" y="2609957"/>
            <a:chExt cx="1659470" cy="2326530"/>
          </a:xfrm>
        </p:grpSpPr>
        <p:sp>
          <p:nvSpPr>
            <p:cNvPr id="18" name="TextBox 17">
              <a:extLst>
                <a:ext uri="{FF2B5EF4-FFF2-40B4-BE49-F238E27FC236}">
                  <a16:creationId xmlns:a16="http://schemas.microsoft.com/office/drawing/2014/main" id="{E9500918-D04B-2F4D-8275-5B92B590029B}"/>
                </a:ext>
              </a:extLst>
            </p:cNvPr>
            <p:cNvSpPr txBox="1"/>
            <p:nvPr/>
          </p:nvSpPr>
          <p:spPr bwMode="auto">
            <a:xfrm>
              <a:off x="7560350" y="4234756"/>
              <a:ext cx="1659470" cy="701731"/>
            </a:xfrm>
            <a:prstGeom prst="rect">
              <a:avLst/>
            </a:prstGeom>
            <a:noFill/>
          </p:spPr>
          <p:txBody>
            <a:bodyPr wrap="square">
              <a:spAutoFit/>
            </a:bodyPr>
            <a:lstStyle/>
            <a:p>
              <a:pPr algn="ctr">
                <a:lnSpc>
                  <a:spcPct val="90000"/>
                </a:lnSpc>
                <a:spcBef>
                  <a:spcPct val="50000"/>
                </a:spcBef>
                <a:spcAft>
                  <a:spcPts val="1200"/>
                </a:spcAft>
                <a:buClr>
                  <a:srgbClr val="E41F1F"/>
                </a:buClr>
                <a:defRPr/>
              </a:pPr>
              <a:r>
                <a:rPr lang="en-GB" sz="2200" kern="0" dirty="0">
                  <a:ea typeface="Tahoma" charset="0"/>
                  <a:cs typeface="Tahoma" charset="0"/>
                </a:rPr>
                <a:t>Deferred Membership</a:t>
              </a:r>
            </a:p>
          </p:txBody>
        </p:sp>
        <p:grpSp>
          <p:nvGrpSpPr>
            <p:cNvPr id="49" name="Group 48">
              <a:extLst>
                <a:ext uri="{FF2B5EF4-FFF2-40B4-BE49-F238E27FC236}">
                  <a16:creationId xmlns:a16="http://schemas.microsoft.com/office/drawing/2014/main" id="{A4DE29F1-A196-F648-ADA2-AFAEF03DA4B5}"/>
                </a:ext>
              </a:extLst>
            </p:cNvPr>
            <p:cNvGrpSpPr/>
            <p:nvPr/>
          </p:nvGrpSpPr>
          <p:grpSpPr>
            <a:xfrm>
              <a:off x="7671968" y="2609957"/>
              <a:ext cx="1436235" cy="1436235"/>
              <a:chOff x="1107337" y="2471414"/>
              <a:chExt cx="1436235" cy="1436235"/>
            </a:xfrm>
          </p:grpSpPr>
          <p:sp>
            <p:nvSpPr>
              <p:cNvPr id="50" name="Oval 49">
                <a:extLst>
                  <a:ext uri="{FF2B5EF4-FFF2-40B4-BE49-F238E27FC236}">
                    <a16:creationId xmlns:a16="http://schemas.microsoft.com/office/drawing/2014/main" id="{B244ECDD-F690-EB41-9AAD-E8A81AF6F9BA}"/>
                  </a:ext>
                </a:extLst>
              </p:cNvPr>
              <p:cNvSpPr/>
              <p:nvPr/>
            </p:nvSpPr>
            <p:spPr>
              <a:xfrm>
                <a:off x="1107337" y="2471414"/>
                <a:ext cx="1436235" cy="14362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20E2E810-DA4B-6B4F-B123-36310F114BD0}"/>
                  </a:ext>
                </a:extLst>
              </p:cNvPr>
              <p:cNvPicPr>
                <a:picLocks noChangeAspect="1"/>
              </p:cNvPicPr>
              <p:nvPr/>
            </p:nvPicPr>
            <p:blipFill>
              <a:blip r:embed="rId7"/>
              <a:stretch>
                <a:fillRect/>
              </a:stretch>
            </p:blipFill>
            <p:spPr>
              <a:xfrm>
                <a:off x="1487750" y="2843672"/>
                <a:ext cx="723900" cy="723900"/>
              </a:xfrm>
              <a:prstGeom prst="rect">
                <a:avLst/>
              </a:prstGeom>
            </p:spPr>
          </p:pic>
        </p:grpSp>
      </p:grpSp>
      <p:grpSp>
        <p:nvGrpSpPr>
          <p:cNvPr id="8" name="Group 7">
            <a:extLst>
              <a:ext uri="{FF2B5EF4-FFF2-40B4-BE49-F238E27FC236}">
                <a16:creationId xmlns:a16="http://schemas.microsoft.com/office/drawing/2014/main" id="{F4E8109E-D475-2A43-B528-189E3B3EC6AC}"/>
              </a:ext>
            </a:extLst>
          </p:cNvPr>
          <p:cNvGrpSpPr/>
          <p:nvPr/>
        </p:nvGrpSpPr>
        <p:grpSpPr>
          <a:xfrm>
            <a:off x="9616518" y="2609957"/>
            <a:ext cx="2186125" cy="2326530"/>
            <a:chOff x="9616518" y="2609957"/>
            <a:chExt cx="2186125" cy="2326530"/>
          </a:xfrm>
        </p:grpSpPr>
        <p:sp>
          <p:nvSpPr>
            <p:cNvPr id="21" name="TextBox 20">
              <a:extLst>
                <a:ext uri="{FF2B5EF4-FFF2-40B4-BE49-F238E27FC236}">
                  <a16:creationId xmlns:a16="http://schemas.microsoft.com/office/drawing/2014/main" id="{6F604778-D481-B640-8B4B-CE4B08CEA2AB}"/>
                </a:ext>
              </a:extLst>
            </p:cNvPr>
            <p:cNvSpPr txBox="1"/>
            <p:nvPr/>
          </p:nvSpPr>
          <p:spPr bwMode="auto">
            <a:xfrm>
              <a:off x="9616518" y="4234756"/>
              <a:ext cx="2186125" cy="701731"/>
            </a:xfrm>
            <a:prstGeom prst="rect">
              <a:avLst/>
            </a:prstGeom>
            <a:noFill/>
          </p:spPr>
          <p:txBody>
            <a:bodyPr wrap="square">
              <a:spAutoFit/>
            </a:bodyPr>
            <a:lstStyle/>
            <a:p>
              <a:pPr algn="ctr">
                <a:lnSpc>
                  <a:spcPct val="90000"/>
                </a:lnSpc>
                <a:spcBef>
                  <a:spcPct val="50000"/>
                </a:spcBef>
                <a:spcAft>
                  <a:spcPts val="1200"/>
                </a:spcAft>
                <a:buClr>
                  <a:srgbClr val="E41F1F"/>
                </a:buClr>
                <a:defRPr/>
              </a:pPr>
              <a:r>
                <a:rPr lang="en-GB" sz="2200" kern="0" dirty="0">
                  <a:ea typeface="Tahoma" charset="0"/>
                  <a:cs typeface="Tahoma" charset="0"/>
                </a:rPr>
                <a:t>Transfer </a:t>
              </a:r>
              <a:br>
                <a:rPr lang="en-GB" sz="2200" kern="0" dirty="0">
                  <a:ea typeface="Tahoma" charset="0"/>
                  <a:cs typeface="Tahoma" charset="0"/>
                </a:rPr>
              </a:br>
              <a:r>
                <a:rPr lang="en-GB" sz="2200" kern="0" dirty="0">
                  <a:ea typeface="Tahoma" charset="0"/>
                  <a:cs typeface="Tahoma" charset="0"/>
                </a:rPr>
                <a:t>options</a:t>
              </a:r>
            </a:p>
          </p:txBody>
        </p:sp>
        <p:grpSp>
          <p:nvGrpSpPr>
            <p:cNvPr id="52" name="Group 51">
              <a:extLst>
                <a:ext uri="{FF2B5EF4-FFF2-40B4-BE49-F238E27FC236}">
                  <a16:creationId xmlns:a16="http://schemas.microsoft.com/office/drawing/2014/main" id="{8FA14ED8-6514-DD43-B4BD-CE8AD2960B64}"/>
                </a:ext>
              </a:extLst>
            </p:cNvPr>
            <p:cNvGrpSpPr/>
            <p:nvPr/>
          </p:nvGrpSpPr>
          <p:grpSpPr>
            <a:xfrm>
              <a:off x="9941079" y="2609957"/>
              <a:ext cx="1436235" cy="1436235"/>
              <a:chOff x="1107337" y="2471414"/>
              <a:chExt cx="1436235" cy="1436235"/>
            </a:xfrm>
          </p:grpSpPr>
          <p:sp>
            <p:nvSpPr>
              <p:cNvPr id="53" name="Oval 52">
                <a:extLst>
                  <a:ext uri="{FF2B5EF4-FFF2-40B4-BE49-F238E27FC236}">
                    <a16:creationId xmlns:a16="http://schemas.microsoft.com/office/drawing/2014/main" id="{288B9C05-694E-F047-951F-A4511F0E4675}"/>
                  </a:ext>
                </a:extLst>
              </p:cNvPr>
              <p:cNvSpPr/>
              <p:nvPr/>
            </p:nvSpPr>
            <p:spPr>
              <a:xfrm>
                <a:off x="1107337" y="2471414"/>
                <a:ext cx="1436235" cy="14362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FABBD283-161A-D24C-970F-C6F3CD55E5DD}"/>
                  </a:ext>
                </a:extLst>
              </p:cNvPr>
              <p:cNvPicPr>
                <a:picLocks noChangeAspect="1"/>
              </p:cNvPicPr>
              <p:nvPr/>
            </p:nvPicPr>
            <p:blipFill>
              <a:blip r:embed="rId8"/>
              <a:stretch>
                <a:fillRect/>
              </a:stretch>
            </p:blipFill>
            <p:spPr>
              <a:xfrm>
                <a:off x="1488904" y="2818849"/>
                <a:ext cx="673100" cy="850900"/>
              </a:xfrm>
              <a:prstGeom prst="rect">
                <a:avLst/>
              </a:prstGeom>
            </p:spPr>
          </p:pic>
        </p:grpSp>
      </p:grpSp>
      <p:sp>
        <p:nvSpPr>
          <p:cNvPr id="9" name="Footer Placeholder 8">
            <a:extLst>
              <a:ext uri="{FF2B5EF4-FFF2-40B4-BE49-F238E27FC236}">
                <a16:creationId xmlns:a16="http://schemas.microsoft.com/office/drawing/2014/main" id="{FEEE49A7-4B36-4ADB-8DC3-23EF4C4615CC}"/>
              </a:ext>
            </a:extLst>
          </p:cNvPr>
          <p:cNvSpPr>
            <a:spLocks noGrp="1"/>
          </p:cNvSpPr>
          <p:nvPr>
            <p:ph type="ftr" sz="quarter" idx="11"/>
            <p:custDataLst>
              <p:tags r:id="rId1"/>
            </p:custDataLst>
          </p:nvPr>
        </p:nvSpPr>
        <p:spPr>
          <a:xfrm>
            <a:off x="0" y="6356351"/>
            <a:ext cx="12192000" cy="365125"/>
          </a:xfrm>
        </p:spPr>
        <p:txBody>
          <a:bodyPr/>
          <a:lstStyle/>
          <a:p>
            <a:r>
              <a:rPr lang="en-GB"/>
              <a:t> </a:t>
            </a:r>
          </a:p>
        </p:txBody>
      </p:sp>
    </p:spTree>
    <p:extLst>
      <p:ext uri="{BB962C8B-B14F-4D97-AF65-F5344CB8AC3E}">
        <p14:creationId xmlns:p14="http://schemas.microsoft.com/office/powerpoint/2010/main" val="322298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4184</Words>
  <Application>Microsoft Office PowerPoint</Application>
  <PresentationFormat>Widescreen</PresentationFormat>
  <Paragraphs>322</Paragraphs>
  <Slides>20</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Arial</vt:lpstr>
      <vt:lpstr>Calibri</vt:lpstr>
      <vt:lpstr>Comic Sans MS</vt:lpstr>
      <vt:lpstr>Open Sans</vt:lpstr>
      <vt:lpstr>PruSans-Book</vt:lpstr>
      <vt:lpstr>PruSans-Demi</vt:lpstr>
      <vt:lpstr>Tahoma</vt:lpstr>
      <vt:lpstr>Tahoma Normal</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pensions </vt:lpstr>
      <vt:lpstr>Benefits of a DB pension</vt:lpstr>
      <vt:lpstr>How much will I get?</vt:lpstr>
      <vt:lpstr>Benefits of a DC pension </vt:lpstr>
      <vt:lpstr>Things to think about</vt:lpstr>
      <vt:lpstr>Flexible ways to take your money</vt:lpstr>
      <vt:lpstr>Meet Scott, Simon and Sally</vt:lpstr>
      <vt:lpstr>Scott wants to cash in all his pension pot at once </vt:lpstr>
      <vt:lpstr>Simon wants a guaranteed income for life (an annuity)</vt:lpstr>
      <vt:lpstr>Sally wants flexible cash (drawdown)</vt:lpstr>
      <vt:lpstr>Recap of their choices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E. Lawlor</dc:creator>
  <cp:lastModifiedBy>sean bruen</cp:lastModifiedBy>
  <cp:revision>8</cp:revision>
  <dcterms:created xsi:type="dcterms:W3CDTF">2020-09-17T09:28:43Z</dcterms:created>
  <dcterms:modified xsi:type="dcterms:W3CDTF">2020-11-17T12:17:50Z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439374f-170d-4d1d-ad34-00f2ff8691e7_Enabled">
    <vt:lpwstr>true</vt:lpwstr>
  </property>
  <property fmtid="{D5CDD505-2E9C-101B-9397-08002B2CF9AE}" pid="3" name="MSIP_Label_3439374f-170d-4d1d-ad34-00f2ff8691e7_SetDate">
    <vt:lpwstr>2020-11-16T10:24:06Z</vt:lpwstr>
  </property>
  <property fmtid="{D5CDD505-2E9C-101B-9397-08002B2CF9AE}" pid="4" name="MSIP_Label_3439374f-170d-4d1d-ad34-00f2ff8691e7_Method">
    <vt:lpwstr>Standard</vt:lpwstr>
  </property>
  <property fmtid="{D5CDD505-2E9C-101B-9397-08002B2CF9AE}" pid="5" name="MSIP_Label_3439374f-170d-4d1d-ad34-00f2ff8691e7_Name">
    <vt:lpwstr>Restricted</vt:lpwstr>
  </property>
  <property fmtid="{D5CDD505-2E9C-101B-9397-08002B2CF9AE}" pid="6" name="MSIP_Label_3439374f-170d-4d1d-ad34-00f2ff8691e7_SiteId">
    <vt:lpwstr>aa42167d-6f8d-45ce-b655-d245ef97da66</vt:lpwstr>
  </property>
  <property fmtid="{D5CDD505-2E9C-101B-9397-08002B2CF9AE}" pid="7" name="MSIP_Label_3439374f-170d-4d1d-ad34-00f2ff8691e7_ActionId">
    <vt:lpwstr>0f770ac9-bd1e-411f-bfa4-d00d367cde53</vt:lpwstr>
  </property>
  <property fmtid="{D5CDD505-2E9C-101B-9397-08002B2CF9AE}" pid="8" name="MSIP_Label_3439374f-170d-4d1d-ad34-00f2ff8691e7_ContentBits">
    <vt:lpwstr>0</vt:lpwstr>
  </property>
</Properties>
</file>