
<file path=[Content_Types].xml><?xml version="1.0" encoding="utf-8"?>
<Types xmlns="http://schemas.openxmlformats.org/package/2006/content-types">
  <Default Extension="jfif" ContentType="image/j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37"/>
  </p:notesMasterIdLst>
  <p:sldIdLst>
    <p:sldId id="290" r:id="rId2"/>
    <p:sldId id="2699" r:id="rId3"/>
    <p:sldId id="2727" r:id="rId4"/>
    <p:sldId id="257" r:id="rId5"/>
    <p:sldId id="258" r:id="rId6"/>
    <p:sldId id="259" r:id="rId7"/>
    <p:sldId id="260" r:id="rId8"/>
    <p:sldId id="261" r:id="rId9"/>
    <p:sldId id="262" r:id="rId10"/>
    <p:sldId id="2733" r:id="rId11"/>
    <p:sldId id="2728" r:id="rId12"/>
    <p:sldId id="263" r:id="rId13"/>
    <p:sldId id="269" r:id="rId14"/>
    <p:sldId id="2731" r:id="rId15"/>
    <p:sldId id="2732" r:id="rId16"/>
    <p:sldId id="2719" r:id="rId17"/>
    <p:sldId id="265" r:id="rId18"/>
    <p:sldId id="266" r:id="rId19"/>
    <p:sldId id="270" r:id="rId20"/>
    <p:sldId id="275" r:id="rId21"/>
    <p:sldId id="268" r:id="rId22"/>
    <p:sldId id="2720" r:id="rId23"/>
    <p:sldId id="280" r:id="rId24"/>
    <p:sldId id="2721" r:id="rId25"/>
    <p:sldId id="2722" r:id="rId26"/>
    <p:sldId id="2734" r:id="rId27"/>
    <p:sldId id="2717" r:id="rId28"/>
    <p:sldId id="932" r:id="rId29"/>
    <p:sldId id="2723" r:id="rId30"/>
    <p:sldId id="2724" r:id="rId31"/>
    <p:sldId id="2735" r:id="rId32"/>
    <p:sldId id="276" r:id="rId33"/>
    <p:sldId id="274" r:id="rId34"/>
    <p:sldId id="2725" r:id="rId35"/>
    <p:sldId id="272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5" d="100"/>
          <a:sy n="105" d="100"/>
        </p:scale>
        <p:origin x="222" y="108"/>
      </p:cViewPr>
      <p:guideLst/>
    </p:cSldViewPr>
  </p:slideViewPr>
  <p:notesTextViewPr>
    <p:cViewPr>
      <p:scale>
        <a:sx n="1" d="1"/>
        <a:sy n="1" d="1"/>
      </p:scale>
      <p:origin x="0" y="0"/>
    </p:cViewPr>
  </p:notesTextViewPr>
  <p:notesViewPr>
    <p:cSldViewPr snapToGrid="0">
      <p:cViewPr>
        <p:scale>
          <a:sx n="89" d="100"/>
          <a:sy n="89" d="100"/>
        </p:scale>
        <p:origin x="2136" y="-9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5.png"/><Relationship Id="rId6" Type="http://schemas.openxmlformats.org/officeDocument/2006/relationships/image" Target="../media/image21.svg"/><Relationship Id="rId5" Type="http://schemas.openxmlformats.org/officeDocument/2006/relationships/image" Target="../media/image17.png"/><Relationship Id="rId4" Type="http://schemas.openxmlformats.org/officeDocument/2006/relationships/image" Target="../media/image1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5.png"/><Relationship Id="rId6" Type="http://schemas.openxmlformats.org/officeDocument/2006/relationships/image" Target="../media/image21.svg"/><Relationship Id="rId5" Type="http://schemas.openxmlformats.org/officeDocument/2006/relationships/image" Target="../media/image17.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35678-F427-440B-BB47-3BB2605173E8}"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1AC535A-1A8C-4275-AB90-12CDFCAC550E}">
      <dgm:prSet/>
      <dgm:spPr/>
      <dgm:t>
        <a:bodyPr/>
        <a:lstStyle/>
        <a:p>
          <a:r>
            <a:rPr lang="en-US"/>
            <a:t>When does Menopause start?</a:t>
          </a:r>
        </a:p>
      </dgm:t>
    </dgm:pt>
    <dgm:pt modelId="{F614DB56-306E-4FCC-94FC-BDCF8019A4AF}" type="parTrans" cxnId="{E2596C56-0C06-436A-A368-A607421AE8BE}">
      <dgm:prSet/>
      <dgm:spPr/>
      <dgm:t>
        <a:bodyPr/>
        <a:lstStyle/>
        <a:p>
          <a:endParaRPr lang="en-US"/>
        </a:p>
      </dgm:t>
    </dgm:pt>
    <dgm:pt modelId="{B0C778E7-92D2-4503-87D4-08846EE048EC}" type="sibTrans" cxnId="{E2596C56-0C06-436A-A368-A607421AE8BE}">
      <dgm:prSet/>
      <dgm:spPr/>
      <dgm:t>
        <a:bodyPr/>
        <a:lstStyle/>
        <a:p>
          <a:endParaRPr lang="en-US"/>
        </a:p>
      </dgm:t>
    </dgm:pt>
    <dgm:pt modelId="{059FE441-E3E3-4540-BC8F-A822F056EBA1}">
      <dgm:prSet/>
      <dgm:spPr/>
      <dgm:t>
        <a:bodyPr/>
        <a:lstStyle/>
        <a:p>
          <a:r>
            <a:rPr lang="en-US"/>
            <a:t>How many symptoms are there? </a:t>
          </a:r>
        </a:p>
      </dgm:t>
    </dgm:pt>
    <dgm:pt modelId="{A614591E-8254-48C8-A6B1-D093478598B6}" type="parTrans" cxnId="{56396373-0682-4A78-AC0C-B7B61393B2D3}">
      <dgm:prSet/>
      <dgm:spPr/>
      <dgm:t>
        <a:bodyPr/>
        <a:lstStyle/>
        <a:p>
          <a:endParaRPr lang="en-US"/>
        </a:p>
      </dgm:t>
    </dgm:pt>
    <dgm:pt modelId="{6F046555-1D18-4708-92C6-F7F60425D530}" type="sibTrans" cxnId="{56396373-0682-4A78-AC0C-B7B61393B2D3}">
      <dgm:prSet/>
      <dgm:spPr/>
      <dgm:t>
        <a:bodyPr/>
        <a:lstStyle/>
        <a:p>
          <a:endParaRPr lang="en-US"/>
        </a:p>
      </dgm:t>
    </dgm:pt>
    <dgm:pt modelId="{BB9EDB13-83C8-4ECD-B65D-98F03E9CA267}" type="pres">
      <dgm:prSet presAssocID="{EBF35678-F427-440B-BB47-3BB2605173E8}" presName="hierChild1" presStyleCnt="0">
        <dgm:presLayoutVars>
          <dgm:chPref val="1"/>
          <dgm:dir/>
          <dgm:animOne val="branch"/>
          <dgm:animLvl val="lvl"/>
          <dgm:resizeHandles/>
        </dgm:presLayoutVars>
      </dgm:prSet>
      <dgm:spPr/>
      <dgm:t>
        <a:bodyPr/>
        <a:lstStyle/>
        <a:p>
          <a:endParaRPr lang="en-US"/>
        </a:p>
      </dgm:t>
    </dgm:pt>
    <dgm:pt modelId="{26EBD679-3258-4657-98AD-6EE4798A6C00}" type="pres">
      <dgm:prSet presAssocID="{91AC535A-1A8C-4275-AB90-12CDFCAC550E}" presName="hierRoot1" presStyleCnt="0"/>
      <dgm:spPr/>
    </dgm:pt>
    <dgm:pt modelId="{E8B3339E-4BCC-4BED-948D-843F7A4B21E8}" type="pres">
      <dgm:prSet presAssocID="{91AC535A-1A8C-4275-AB90-12CDFCAC550E}" presName="composite" presStyleCnt="0"/>
      <dgm:spPr/>
    </dgm:pt>
    <dgm:pt modelId="{7C7F8217-3B37-42F6-B527-85693C4BB658}" type="pres">
      <dgm:prSet presAssocID="{91AC535A-1A8C-4275-AB90-12CDFCAC550E}" presName="background" presStyleLbl="node0" presStyleIdx="0" presStyleCnt="2"/>
      <dgm:spPr/>
    </dgm:pt>
    <dgm:pt modelId="{0DD86F2E-8C34-4A8D-A850-51ABC9404B12}" type="pres">
      <dgm:prSet presAssocID="{91AC535A-1A8C-4275-AB90-12CDFCAC550E}" presName="text" presStyleLbl="fgAcc0" presStyleIdx="0" presStyleCnt="2">
        <dgm:presLayoutVars>
          <dgm:chPref val="3"/>
        </dgm:presLayoutVars>
      </dgm:prSet>
      <dgm:spPr/>
      <dgm:t>
        <a:bodyPr/>
        <a:lstStyle/>
        <a:p>
          <a:endParaRPr lang="en-US"/>
        </a:p>
      </dgm:t>
    </dgm:pt>
    <dgm:pt modelId="{E6E8ED19-1F6C-4DF8-8B02-AF1471065443}" type="pres">
      <dgm:prSet presAssocID="{91AC535A-1A8C-4275-AB90-12CDFCAC550E}" presName="hierChild2" presStyleCnt="0"/>
      <dgm:spPr/>
    </dgm:pt>
    <dgm:pt modelId="{E4710AA2-5D7B-49C6-A1A9-61631BA0DF5B}" type="pres">
      <dgm:prSet presAssocID="{059FE441-E3E3-4540-BC8F-A822F056EBA1}" presName="hierRoot1" presStyleCnt="0"/>
      <dgm:spPr/>
    </dgm:pt>
    <dgm:pt modelId="{DAD64452-F984-4C23-95E2-62067A15E971}" type="pres">
      <dgm:prSet presAssocID="{059FE441-E3E3-4540-BC8F-A822F056EBA1}" presName="composite" presStyleCnt="0"/>
      <dgm:spPr/>
    </dgm:pt>
    <dgm:pt modelId="{1223E3F0-6F43-4188-95BB-68C372E320B2}" type="pres">
      <dgm:prSet presAssocID="{059FE441-E3E3-4540-BC8F-A822F056EBA1}" presName="background" presStyleLbl="node0" presStyleIdx="1" presStyleCnt="2"/>
      <dgm:spPr/>
    </dgm:pt>
    <dgm:pt modelId="{0567F6EF-7588-4011-9E8D-30F3F703FC7F}" type="pres">
      <dgm:prSet presAssocID="{059FE441-E3E3-4540-BC8F-A822F056EBA1}" presName="text" presStyleLbl="fgAcc0" presStyleIdx="1" presStyleCnt="2">
        <dgm:presLayoutVars>
          <dgm:chPref val="3"/>
        </dgm:presLayoutVars>
      </dgm:prSet>
      <dgm:spPr/>
      <dgm:t>
        <a:bodyPr/>
        <a:lstStyle/>
        <a:p>
          <a:endParaRPr lang="en-US"/>
        </a:p>
      </dgm:t>
    </dgm:pt>
    <dgm:pt modelId="{ABED4218-3D53-4A99-B48D-64472617CF92}" type="pres">
      <dgm:prSet presAssocID="{059FE441-E3E3-4540-BC8F-A822F056EBA1}" presName="hierChild2" presStyleCnt="0"/>
      <dgm:spPr/>
    </dgm:pt>
  </dgm:ptLst>
  <dgm:cxnLst>
    <dgm:cxn modelId="{F173BE83-555B-44C0-8C35-75168D2E5C84}" type="presOf" srcId="{EBF35678-F427-440B-BB47-3BB2605173E8}" destId="{BB9EDB13-83C8-4ECD-B65D-98F03E9CA267}" srcOrd="0" destOrd="0" presId="urn:microsoft.com/office/officeart/2005/8/layout/hierarchy1"/>
    <dgm:cxn modelId="{FA429460-E815-4960-BA75-4A9162726E2F}" type="presOf" srcId="{059FE441-E3E3-4540-BC8F-A822F056EBA1}" destId="{0567F6EF-7588-4011-9E8D-30F3F703FC7F}" srcOrd="0" destOrd="0" presId="urn:microsoft.com/office/officeart/2005/8/layout/hierarchy1"/>
    <dgm:cxn modelId="{56396373-0682-4A78-AC0C-B7B61393B2D3}" srcId="{EBF35678-F427-440B-BB47-3BB2605173E8}" destId="{059FE441-E3E3-4540-BC8F-A822F056EBA1}" srcOrd="1" destOrd="0" parTransId="{A614591E-8254-48C8-A6B1-D093478598B6}" sibTransId="{6F046555-1D18-4708-92C6-F7F60425D530}"/>
    <dgm:cxn modelId="{90BB37FF-270F-4568-A528-777BEBBACDFE}" type="presOf" srcId="{91AC535A-1A8C-4275-AB90-12CDFCAC550E}" destId="{0DD86F2E-8C34-4A8D-A850-51ABC9404B12}" srcOrd="0" destOrd="0" presId="urn:microsoft.com/office/officeart/2005/8/layout/hierarchy1"/>
    <dgm:cxn modelId="{E2596C56-0C06-436A-A368-A607421AE8BE}" srcId="{EBF35678-F427-440B-BB47-3BB2605173E8}" destId="{91AC535A-1A8C-4275-AB90-12CDFCAC550E}" srcOrd="0" destOrd="0" parTransId="{F614DB56-306E-4FCC-94FC-BDCF8019A4AF}" sibTransId="{B0C778E7-92D2-4503-87D4-08846EE048EC}"/>
    <dgm:cxn modelId="{FB10BD12-87A5-4E19-80EB-4FB9DD7B8ED6}" type="presParOf" srcId="{BB9EDB13-83C8-4ECD-B65D-98F03E9CA267}" destId="{26EBD679-3258-4657-98AD-6EE4798A6C00}" srcOrd="0" destOrd="0" presId="urn:microsoft.com/office/officeart/2005/8/layout/hierarchy1"/>
    <dgm:cxn modelId="{D985D05F-26EC-4238-BD7C-3344DEE6E88A}" type="presParOf" srcId="{26EBD679-3258-4657-98AD-6EE4798A6C00}" destId="{E8B3339E-4BCC-4BED-948D-843F7A4B21E8}" srcOrd="0" destOrd="0" presId="urn:microsoft.com/office/officeart/2005/8/layout/hierarchy1"/>
    <dgm:cxn modelId="{7A82B390-BC3E-4F05-B40B-EF2F8DFD2A7B}" type="presParOf" srcId="{E8B3339E-4BCC-4BED-948D-843F7A4B21E8}" destId="{7C7F8217-3B37-42F6-B527-85693C4BB658}" srcOrd="0" destOrd="0" presId="urn:microsoft.com/office/officeart/2005/8/layout/hierarchy1"/>
    <dgm:cxn modelId="{855BB590-E83A-4CF4-BF65-CCE064C0C1D6}" type="presParOf" srcId="{E8B3339E-4BCC-4BED-948D-843F7A4B21E8}" destId="{0DD86F2E-8C34-4A8D-A850-51ABC9404B12}" srcOrd="1" destOrd="0" presId="urn:microsoft.com/office/officeart/2005/8/layout/hierarchy1"/>
    <dgm:cxn modelId="{B91DCED5-3221-4B3E-A510-5E54B162F502}" type="presParOf" srcId="{26EBD679-3258-4657-98AD-6EE4798A6C00}" destId="{E6E8ED19-1F6C-4DF8-8B02-AF1471065443}" srcOrd="1" destOrd="0" presId="urn:microsoft.com/office/officeart/2005/8/layout/hierarchy1"/>
    <dgm:cxn modelId="{A6C131FB-4BD2-4BED-9745-67347D47F2D6}" type="presParOf" srcId="{BB9EDB13-83C8-4ECD-B65D-98F03E9CA267}" destId="{E4710AA2-5D7B-49C6-A1A9-61631BA0DF5B}" srcOrd="1" destOrd="0" presId="urn:microsoft.com/office/officeart/2005/8/layout/hierarchy1"/>
    <dgm:cxn modelId="{B1020D94-C2DB-4411-BE7C-EF4C36DA7A08}" type="presParOf" srcId="{E4710AA2-5D7B-49C6-A1A9-61631BA0DF5B}" destId="{DAD64452-F984-4C23-95E2-62067A15E971}" srcOrd="0" destOrd="0" presId="urn:microsoft.com/office/officeart/2005/8/layout/hierarchy1"/>
    <dgm:cxn modelId="{C76AA356-089B-46B1-B626-55FE671C2FE5}" type="presParOf" srcId="{DAD64452-F984-4C23-95E2-62067A15E971}" destId="{1223E3F0-6F43-4188-95BB-68C372E320B2}" srcOrd="0" destOrd="0" presId="urn:microsoft.com/office/officeart/2005/8/layout/hierarchy1"/>
    <dgm:cxn modelId="{0D0FAB4C-1A9F-4E36-8406-C3FFCE598A07}" type="presParOf" srcId="{DAD64452-F984-4C23-95E2-62067A15E971}" destId="{0567F6EF-7588-4011-9E8D-30F3F703FC7F}" srcOrd="1" destOrd="0" presId="urn:microsoft.com/office/officeart/2005/8/layout/hierarchy1"/>
    <dgm:cxn modelId="{BC821CAD-F292-4817-B100-1168A04CE195}" type="presParOf" srcId="{E4710AA2-5D7B-49C6-A1A9-61631BA0DF5B}" destId="{ABED4218-3D53-4A99-B48D-64472617CF9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DE3DBD-0599-4709-8091-11F628260F8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E55D6684-52F0-410A-9284-89153CF1A567}">
      <dgm:prSet/>
      <dgm:spPr/>
      <dgm:t>
        <a:bodyPr/>
        <a:lstStyle/>
        <a:p>
          <a:r>
            <a:rPr lang="en-US"/>
            <a:t>B Vitamin Complex – excellent for anxiety, nervous system, mood, good for heart &amp; immune system and gives you energy!!!</a:t>
          </a:r>
        </a:p>
      </dgm:t>
    </dgm:pt>
    <dgm:pt modelId="{C45ABAEB-8E62-4EB5-878B-F078881CF787}" type="parTrans" cxnId="{6DFC91C1-F447-44B1-9E31-66F72CF2E19A}">
      <dgm:prSet/>
      <dgm:spPr/>
      <dgm:t>
        <a:bodyPr/>
        <a:lstStyle/>
        <a:p>
          <a:endParaRPr lang="en-US"/>
        </a:p>
      </dgm:t>
    </dgm:pt>
    <dgm:pt modelId="{44D250B1-84DA-4AA6-AEF7-4C3698EBA4D3}" type="sibTrans" cxnId="{6DFC91C1-F447-44B1-9E31-66F72CF2E19A}">
      <dgm:prSet/>
      <dgm:spPr/>
      <dgm:t>
        <a:bodyPr/>
        <a:lstStyle/>
        <a:p>
          <a:endParaRPr lang="en-US"/>
        </a:p>
      </dgm:t>
    </dgm:pt>
    <dgm:pt modelId="{66322D9A-04EF-4CAA-8F44-633B0269C780}">
      <dgm:prSet/>
      <dgm:spPr/>
      <dgm:t>
        <a:bodyPr/>
        <a:lstStyle/>
        <a:p>
          <a:r>
            <a:rPr lang="en-US"/>
            <a:t>Vitamin C – helps reduce Hot Flushes; helps produce collagen for dry skin &amp; vaginal dryness</a:t>
          </a:r>
        </a:p>
      </dgm:t>
    </dgm:pt>
    <dgm:pt modelId="{209460E7-3745-4B30-889F-311DFE816865}" type="parTrans" cxnId="{5621147D-60EF-4A05-ACB3-9E581E299290}">
      <dgm:prSet/>
      <dgm:spPr/>
      <dgm:t>
        <a:bodyPr/>
        <a:lstStyle/>
        <a:p>
          <a:endParaRPr lang="en-US"/>
        </a:p>
      </dgm:t>
    </dgm:pt>
    <dgm:pt modelId="{0FFC6129-3EF8-46E6-AA5A-C6D4CF922CEA}" type="sibTrans" cxnId="{5621147D-60EF-4A05-ACB3-9E581E299290}">
      <dgm:prSet/>
      <dgm:spPr/>
      <dgm:t>
        <a:bodyPr/>
        <a:lstStyle/>
        <a:p>
          <a:endParaRPr lang="en-US"/>
        </a:p>
      </dgm:t>
    </dgm:pt>
    <dgm:pt modelId="{69059313-E9B3-4FAF-8AFE-053472CB32AF}">
      <dgm:prSet/>
      <dgm:spPr/>
      <dgm:t>
        <a:bodyPr/>
        <a:lstStyle/>
        <a:p>
          <a:r>
            <a:rPr lang="en-GB"/>
            <a:t>Vitamin E as above also helps with Heart Health.</a:t>
          </a:r>
          <a:endParaRPr lang="en-US"/>
        </a:p>
      </dgm:t>
    </dgm:pt>
    <dgm:pt modelId="{E90CE04D-0AE9-4B7A-AFF2-63BFC682D0E6}" type="parTrans" cxnId="{801801D4-EA1B-4FC2-84FC-D45C319FCAF1}">
      <dgm:prSet/>
      <dgm:spPr/>
      <dgm:t>
        <a:bodyPr/>
        <a:lstStyle/>
        <a:p>
          <a:endParaRPr lang="en-US"/>
        </a:p>
      </dgm:t>
    </dgm:pt>
    <dgm:pt modelId="{134BB41A-010E-48EC-8578-F254329BCD4F}" type="sibTrans" cxnId="{801801D4-EA1B-4FC2-84FC-D45C319FCAF1}">
      <dgm:prSet/>
      <dgm:spPr/>
      <dgm:t>
        <a:bodyPr/>
        <a:lstStyle/>
        <a:p>
          <a:endParaRPr lang="en-US"/>
        </a:p>
      </dgm:t>
    </dgm:pt>
    <dgm:pt modelId="{8958D721-6A1B-4682-B8F0-1415395B508E}">
      <dgm:prSet/>
      <dgm:spPr/>
      <dgm:t>
        <a:bodyPr/>
        <a:lstStyle/>
        <a:p>
          <a:r>
            <a:rPr lang="en-GB"/>
            <a:t>Vitamin D – bone health; heart health; immunity; Mental Health</a:t>
          </a:r>
          <a:endParaRPr lang="en-US"/>
        </a:p>
      </dgm:t>
    </dgm:pt>
    <dgm:pt modelId="{6413D62C-046F-4F08-8151-54358366C47B}" type="parTrans" cxnId="{B01122CA-F2F0-42B4-90DB-E75D73AE55A3}">
      <dgm:prSet/>
      <dgm:spPr/>
      <dgm:t>
        <a:bodyPr/>
        <a:lstStyle/>
        <a:p>
          <a:endParaRPr lang="en-US"/>
        </a:p>
      </dgm:t>
    </dgm:pt>
    <dgm:pt modelId="{FCFA30B4-1722-4790-B707-9B0A087FEF5A}" type="sibTrans" cxnId="{B01122CA-F2F0-42B4-90DB-E75D73AE55A3}">
      <dgm:prSet/>
      <dgm:spPr/>
      <dgm:t>
        <a:bodyPr/>
        <a:lstStyle/>
        <a:p>
          <a:endParaRPr lang="en-US"/>
        </a:p>
      </dgm:t>
    </dgm:pt>
    <dgm:pt modelId="{7F0B33D7-FE85-4A04-B61C-79E73E720E1A}">
      <dgm:prSet/>
      <dgm:spPr/>
      <dgm:t>
        <a:bodyPr/>
        <a:lstStyle/>
        <a:p>
          <a:r>
            <a:rPr lang="en-GB"/>
            <a:t>Omega 3 Fatty Acids – mood and brain health; anti-inflammatory; dry hair &amp; skin; aching joints etc</a:t>
          </a:r>
          <a:endParaRPr lang="en-US"/>
        </a:p>
      </dgm:t>
    </dgm:pt>
    <dgm:pt modelId="{40C05DEF-CEFC-4E26-BF78-179884744314}" type="parTrans" cxnId="{852A7772-CBCA-4AD9-8089-5C84E34DE6C0}">
      <dgm:prSet/>
      <dgm:spPr/>
      <dgm:t>
        <a:bodyPr/>
        <a:lstStyle/>
        <a:p>
          <a:endParaRPr lang="en-US"/>
        </a:p>
      </dgm:t>
    </dgm:pt>
    <dgm:pt modelId="{8CE178A7-4114-40BA-B903-C85DB13D140D}" type="sibTrans" cxnId="{852A7772-CBCA-4AD9-8089-5C84E34DE6C0}">
      <dgm:prSet/>
      <dgm:spPr/>
      <dgm:t>
        <a:bodyPr/>
        <a:lstStyle/>
        <a:p>
          <a:endParaRPr lang="en-US"/>
        </a:p>
      </dgm:t>
    </dgm:pt>
    <dgm:pt modelId="{119D9040-EF15-4F1A-8EDE-7FD16573879D}">
      <dgm:prSet/>
      <dgm:spPr/>
      <dgm:t>
        <a:bodyPr/>
        <a:lstStyle/>
        <a:p>
          <a:r>
            <a:rPr lang="en-GB"/>
            <a:t>Magnesium – bone health; anxiety; sleeping and irritability </a:t>
          </a:r>
          <a:endParaRPr lang="en-US"/>
        </a:p>
      </dgm:t>
    </dgm:pt>
    <dgm:pt modelId="{E3729389-35FF-4867-9C95-03D4B6601B60}" type="parTrans" cxnId="{E2E76220-0A4B-4CEC-999B-4C66C029BA73}">
      <dgm:prSet/>
      <dgm:spPr/>
      <dgm:t>
        <a:bodyPr/>
        <a:lstStyle/>
        <a:p>
          <a:endParaRPr lang="en-US"/>
        </a:p>
      </dgm:t>
    </dgm:pt>
    <dgm:pt modelId="{D33B9116-A2E8-4501-860D-B864899D0555}" type="sibTrans" cxnId="{E2E76220-0A4B-4CEC-999B-4C66C029BA73}">
      <dgm:prSet/>
      <dgm:spPr/>
      <dgm:t>
        <a:bodyPr/>
        <a:lstStyle/>
        <a:p>
          <a:endParaRPr lang="en-US"/>
        </a:p>
      </dgm:t>
    </dgm:pt>
    <dgm:pt modelId="{5ADE309B-CEE4-4033-8477-9B4C0D4712B2}">
      <dgm:prSet/>
      <dgm:spPr/>
      <dgm:t>
        <a:bodyPr/>
        <a:lstStyle/>
        <a:p>
          <a:r>
            <a:rPr lang="en-GB"/>
            <a:t>Calcium – bone, teeth &amp; hair; heart health; muscles </a:t>
          </a:r>
          <a:endParaRPr lang="en-US"/>
        </a:p>
      </dgm:t>
    </dgm:pt>
    <dgm:pt modelId="{8ED3003A-7B4C-43CC-9D20-103B76B820D8}" type="parTrans" cxnId="{022BAF89-A9E6-45F3-BAEB-7B2094602CF0}">
      <dgm:prSet/>
      <dgm:spPr/>
      <dgm:t>
        <a:bodyPr/>
        <a:lstStyle/>
        <a:p>
          <a:endParaRPr lang="en-US"/>
        </a:p>
      </dgm:t>
    </dgm:pt>
    <dgm:pt modelId="{977F1CF4-5184-4E73-91C3-781D27850F19}" type="sibTrans" cxnId="{022BAF89-A9E6-45F3-BAEB-7B2094602CF0}">
      <dgm:prSet/>
      <dgm:spPr/>
      <dgm:t>
        <a:bodyPr/>
        <a:lstStyle/>
        <a:p>
          <a:endParaRPr lang="en-US"/>
        </a:p>
      </dgm:t>
    </dgm:pt>
    <dgm:pt modelId="{524EAFF4-CA87-494E-95EA-8C6FC9721049}" type="pres">
      <dgm:prSet presAssocID="{E8DE3DBD-0599-4709-8091-11F628260F83}" presName="diagram" presStyleCnt="0">
        <dgm:presLayoutVars>
          <dgm:dir/>
          <dgm:resizeHandles val="exact"/>
        </dgm:presLayoutVars>
      </dgm:prSet>
      <dgm:spPr/>
      <dgm:t>
        <a:bodyPr/>
        <a:lstStyle/>
        <a:p>
          <a:endParaRPr lang="en-US"/>
        </a:p>
      </dgm:t>
    </dgm:pt>
    <dgm:pt modelId="{DFDC7092-C4C4-4C75-B9A5-5B26439224E7}" type="pres">
      <dgm:prSet presAssocID="{E55D6684-52F0-410A-9284-89153CF1A567}" presName="node" presStyleLbl="node1" presStyleIdx="0" presStyleCnt="7">
        <dgm:presLayoutVars>
          <dgm:bulletEnabled val="1"/>
        </dgm:presLayoutVars>
      </dgm:prSet>
      <dgm:spPr/>
      <dgm:t>
        <a:bodyPr/>
        <a:lstStyle/>
        <a:p>
          <a:endParaRPr lang="en-US"/>
        </a:p>
      </dgm:t>
    </dgm:pt>
    <dgm:pt modelId="{34128571-7F47-40EC-A594-7DAD13D089F1}" type="pres">
      <dgm:prSet presAssocID="{44D250B1-84DA-4AA6-AEF7-4C3698EBA4D3}" presName="sibTrans" presStyleCnt="0"/>
      <dgm:spPr/>
    </dgm:pt>
    <dgm:pt modelId="{283F32BC-DAD0-4C60-9607-805FC41A8414}" type="pres">
      <dgm:prSet presAssocID="{66322D9A-04EF-4CAA-8F44-633B0269C780}" presName="node" presStyleLbl="node1" presStyleIdx="1" presStyleCnt="7">
        <dgm:presLayoutVars>
          <dgm:bulletEnabled val="1"/>
        </dgm:presLayoutVars>
      </dgm:prSet>
      <dgm:spPr/>
      <dgm:t>
        <a:bodyPr/>
        <a:lstStyle/>
        <a:p>
          <a:endParaRPr lang="en-US"/>
        </a:p>
      </dgm:t>
    </dgm:pt>
    <dgm:pt modelId="{4B0DB18F-9F2B-4D40-AEFE-59D194B7BFA7}" type="pres">
      <dgm:prSet presAssocID="{0FFC6129-3EF8-46E6-AA5A-C6D4CF922CEA}" presName="sibTrans" presStyleCnt="0"/>
      <dgm:spPr/>
    </dgm:pt>
    <dgm:pt modelId="{5BA57D63-85EF-4428-BDDA-456FC07F9D5A}" type="pres">
      <dgm:prSet presAssocID="{69059313-E9B3-4FAF-8AFE-053472CB32AF}" presName="node" presStyleLbl="node1" presStyleIdx="2" presStyleCnt="7">
        <dgm:presLayoutVars>
          <dgm:bulletEnabled val="1"/>
        </dgm:presLayoutVars>
      </dgm:prSet>
      <dgm:spPr/>
      <dgm:t>
        <a:bodyPr/>
        <a:lstStyle/>
        <a:p>
          <a:endParaRPr lang="en-US"/>
        </a:p>
      </dgm:t>
    </dgm:pt>
    <dgm:pt modelId="{6F246150-AC21-4115-8C48-751A7C7C8C41}" type="pres">
      <dgm:prSet presAssocID="{134BB41A-010E-48EC-8578-F254329BCD4F}" presName="sibTrans" presStyleCnt="0"/>
      <dgm:spPr/>
    </dgm:pt>
    <dgm:pt modelId="{D652AD7B-D96E-4A0C-BDD9-DE1362603214}" type="pres">
      <dgm:prSet presAssocID="{8958D721-6A1B-4682-B8F0-1415395B508E}" presName="node" presStyleLbl="node1" presStyleIdx="3" presStyleCnt="7">
        <dgm:presLayoutVars>
          <dgm:bulletEnabled val="1"/>
        </dgm:presLayoutVars>
      </dgm:prSet>
      <dgm:spPr/>
      <dgm:t>
        <a:bodyPr/>
        <a:lstStyle/>
        <a:p>
          <a:endParaRPr lang="en-US"/>
        </a:p>
      </dgm:t>
    </dgm:pt>
    <dgm:pt modelId="{614EC775-A328-4402-B7CF-A433302925D8}" type="pres">
      <dgm:prSet presAssocID="{FCFA30B4-1722-4790-B707-9B0A087FEF5A}" presName="sibTrans" presStyleCnt="0"/>
      <dgm:spPr/>
    </dgm:pt>
    <dgm:pt modelId="{A755C88E-26B7-4670-81B2-A2A6AD1C62BD}" type="pres">
      <dgm:prSet presAssocID="{7F0B33D7-FE85-4A04-B61C-79E73E720E1A}" presName="node" presStyleLbl="node1" presStyleIdx="4" presStyleCnt="7">
        <dgm:presLayoutVars>
          <dgm:bulletEnabled val="1"/>
        </dgm:presLayoutVars>
      </dgm:prSet>
      <dgm:spPr/>
      <dgm:t>
        <a:bodyPr/>
        <a:lstStyle/>
        <a:p>
          <a:endParaRPr lang="en-US"/>
        </a:p>
      </dgm:t>
    </dgm:pt>
    <dgm:pt modelId="{370C7227-5B92-41B5-A1C1-7BBC2EEDB789}" type="pres">
      <dgm:prSet presAssocID="{8CE178A7-4114-40BA-B903-C85DB13D140D}" presName="sibTrans" presStyleCnt="0"/>
      <dgm:spPr/>
    </dgm:pt>
    <dgm:pt modelId="{E9C9EF45-6EFA-45B1-92FE-1D7A59A74C49}" type="pres">
      <dgm:prSet presAssocID="{119D9040-EF15-4F1A-8EDE-7FD16573879D}" presName="node" presStyleLbl="node1" presStyleIdx="5" presStyleCnt="7">
        <dgm:presLayoutVars>
          <dgm:bulletEnabled val="1"/>
        </dgm:presLayoutVars>
      </dgm:prSet>
      <dgm:spPr/>
      <dgm:t>
        <a:bodyPr/>
        <a:lstStyle/>
        <a:p>
          <a:endParaRPr lang="en-US"/>
        </a:p>
      </dgm:t>
    </dgm:pt>
    <dgm:pt modelId="{BBDA4420-D14E-4798-8430-F38A01E0566A}" type="pres">
      <dgm:prSet presAssocID="{D33B9116-A2E8-4501-860D-B864899D0555}" presName="sibTrans" presStyleCnt="0"/>
      <dgm:spPr/>
    </dgm:pt>
    <dgm:pt modelId="{3706AB58-203F-4CF6-88B8-66061290D8BE}" type="pres">
      <dgm:prSet presAssocID="{5ADE309B-CEE4-4033-8477-9B4C0D4712B2}" presName="node" presStyleLbl="node1" presStyleIdx="6" presStyleCnt="7">
        <dgm:presLayoutVars>
          <dgm:bulletEnabled val="1"/>
        </dgm:presLayoutVars>
      </dgm:prSet>
      <dgm:spPr/>
      <dgm:t>
        <a:bodyPr/>
        <a:lstStyle/>
        <a:p>
          <a:endParaRPr lang="en-US"/>
        </a:p>
      </dgm:t>
    </dgm:pt>
  </dgm:ptLst>
  <dgm:cxnLst>
    <dgm:cxn modelId="{F3449625-4C34-4B91-989F-FE738AA34A4E}" type="presOf" srcId="{E55D6684-52F0-410A-9284-89153CF1A567}" destId="{DFDC7092-C4C4-4C75-B9A5-5B26439224E7}" srcOrd="0" destOrd="0" presId="urn:microsoft.com/office/officeart/2005/8/layout/default"/>
    <dgm:cxn modelId="{2F029EA9-CCBE-4D71-A5C2-18BE10619397}" type="presOf" srcId="{66322D9A-04EF-4CAA-8F44-633B0269C780}" destId="{283F32BC-DAD0-4C60-9607-805FC41A8414}" srcOrd="0" destOrd="0" presId="urn:microsoft.com/office/officeart/2005/8/layout/default"/>
    <dgm:cxn modelId="{5621147D-60EF-4A05-ACB3-9E581E299290}" srcId="{E8DE3DBD-0599-4709-8091-11F628260F83}" destId="{66322D9A-04EF-4CAA-8F44-633B0269C780}" srcOrd="1" destOrd="0" parTransId="{209460E7-3745-4B30-889F-311DFE816865}" sibTransId="{0FFC6129-3EF8-46E6-AA5A-C6D4CF922CEA}"/>
    <dgm:cxn modelId="{A30EDC15-6802-486C-B0C3-B8A6694C63EB}" type="presOf" srcId="{5ADE309B-CEE4-4033-8477-9B4C0D4712B2}" destId="{3706AB58-203F-4CF6-88B8-66061290D8BE}" srcOrd="0" destOrd="0" presId="urn:microsoft.com/office/officeart/2005/8/layout/default"/>
    <dgm:cxn modelId="{580FBE02-1ADD-45EA-AA05-4339DC050D2C}" type="presOf" srcId="{7F0B33D7-FE85-4A04-B61C-79E73E720E1A}" destId="{A755C88E-26B7-4670-81B2-A2A6AD1C62BD}" srcOrd="0" destOrd="0" presId="urn:microsoft.com/office/officeart/2005/8/layout/default"/>
    <dgm:cxn modelId="{852A7772-CBCA-4AD9-8089-5C84E34DE6C0}" srcId="{E8DE3DBD-0599-4709-8091-11F628260F83}" destId="{7F0B33D7-FE85-4A04-B61C-79E73E720E1A}" srcOrd="4" destOrd="0" parTransId="{40C05DEF-CEFC-4E26-BF78-179884744314}" sibTransId="{8CE178A7-4114-40BA-B903-C85DB13D140D}"/>
    <dgm:cxn modelId="{801801D4-EA1B-4FC2-84FC-D45C319FCAF1}" srcId="{E8DE3DBD-0599-4709-8091-11F628260F83}" destId="{69059313-E9B3-4FAF-8AFE-053472CB32AF}" srcOrd="2" destOrd="0" parTransId="{E90CE04D-0AE9-4B7A-AFF2-63BFC682D0E6}" sibTransId="{134BB41A-010E-48EC-8578-F254329BCD4F}"/>
    <dgm:cxn modelId="{52EABA42-E0BE-48C1-9717-6315D3AFAEE0}" type="presOf" srcId="{69059313-E9B3-4FAF-8AFE-053472CB32AF}" destId="{5BA57D63-85EF-4428-BDDA-456FC07F9D5A}" srcOrd="0" destOrd="0" presId="urn:microsoft.com/office/officeart/2005/8/layout/default"/>
    <dgm:cxn modelId="{28247BB5-6A89-42B3-81BF-111C4CF07D4B}" type="presOf" srcId="{119D9040-EF15-4F1A-8EDE-7FD16573879D}" destId="{E9C9EF45-6EFA-45B1-92FE-1D7A59A74C49}" srcOrd="0" destOrd="0" presId="urn:microsoft.com/office/officeart/2005/8/layout/default"/>
    <dgm:cxn modelId="{99AFCF38-4FBF-43FA-A248-5EB6DC9DB5FF}" type="presOf" srcId="{E8DE3DBD-0599-4709-8091-11F628260F83}" destId="{524EAFF4-CA87-494E-95EA-8C6FC9721049}" srcOrd="0" destOrd="0" presId="urn:microsoft.com/office/officeart/2005/8/layout/default"/>
    <dgm:cxn modelId="{E2E76220-0A4B-4CEC-999B-4C66C029BA73}" srcId="{E8DE3DBD-0599-4709-8091-11F628260F83}" destId="{119D9040-EF15-4F1A-8EDE-7FD16573879D}" srcOrd="5" destOrd="0" parTransId="{E3729389-35FF-4867-9C95-03D4B6601B60}" sibTransId="{D33B9116-A2E8-4501-860D-B864899D0555}"/>
    <dgm:cxn modelId="{37F984FC-A353-4864-B7C0-AB7B17AD69E7}" type="presOf" srcId="{8958D721-6A1B-4682-B8F0-1415395B508E}" destId="{D652AD7B-D96E-4A0C-BDD9-DE1362603214}" srcOrd="0" destOrd="0" presId="urn:microsoft.com/office/officeart/2005/8/layout/default"/>
    <dgm:cxn modelId="{022BAF89-A9E6-45F3-BAEB-7B2094602CF0}" srcId="{E8DE3DBD-0599-4709-8091-11F628260F83}" destId="{5ADE309B-CEE4-4033-8477-9B4C0D4712B2}" srcOrd="6" destOrd="0" parTransId="{8ED3003A-7B4C-43CC-9D20-103B76B820D8}" sibTransId="{977F1CF4-5184-4E73-91C3-781D27850F19}"/>
    <dgm:cxn modelId="{6DFC91C1-F447-44B1-9E31-66F72CF2E19A}" srcId="{E8DE3DBD-0599-4709-8091-11F628260F83}" destId="{E55D6684-52F0-410A-9284-89153CF1A567}" srcOrd="0" destOrd="0" parTransId="{C45ABAEB-8E62-4EB5-878B-F078881CF787}" sibTransId="{44D250B1-84DA-4AA6-AEF7-4C3698EBA4D3}"/>
    <dgm:cxn modelId="{B01122CA-F2F0-42B4-90DB-E75D73AE55A3}" srcId="{E8DE3DBD-0599-4709-8091-11F628260F83}" destId="{8958D721-6A1B-4682-B8F0-1415395B508E}" srcOrd="3" destOrd="0" parTransId="{6413D62C-046F-4F08-8151-54358366C47B}" sibTransId="{FCFA30B4-1722-4790-B707-9B0A087FEF5A}"/>
    <dgm:cxn modelId="{A4CA069C-8CE7-4FF1-ABC5-64CEC1AB02C0}" type="presParOf" srcId="{524EAFF4-CA87-494E-95EA-8C6FC9721049}" destId="{DFDC7092-C4C4-4C75-B9A5-5B26439224E7}" srcOrd="0" destOrd="0" presId="urn:microsoft.com/office/officeart/2005/8/layout/default"/>
    <dgm:cxn modelId="{C7418420-445A-4884-9598-EC2F3C65348B}" type="presParOf" srcId="{524EAFF4-CA87-494E-95EA-8C6FC9721049}" destId="{34128571-7F47-40EC-A594-7DAD13D089F1}" srcOrd="1" destOrd="0" presId="urn:microsoft.com/office/officeart/2005/8/layout/default"/>
    <dgm:cxn modelId="{D659F8A1-20A6-43D9-8869-C2D9AEE0E3F9}" type="presParOf" srcId="{524EAFF4-CA87-494E-95EA-8C6FC9721049}" destId="{283F32BC-DAD0-4C60-9607-805FC41A8414}" srcOrd="2" destOrd="0" presId="urn:microsoft.com/office/officeart/2005/8/layout/default"/>
    <dgm:cxn modelId="{10C0D5B6-339A-41AD-BB97-3400BE40F209}" type="presParOf" srcId="{524EAFF4-CA87-494E-95EA-8C6FC9721049}" destId="{4B0DB18F-9F2B-4D40-AEFE-59D194B7BFA7}" srcOrd="3" destOrd="0" presId="urn:microsoft.com/office/officeart/2005/8/layout/default"/>
    <dgm:cxn modelId="{7C9B017C-7150-4F0E-A7C2-CD23A2C3C873}" type="presParOf" srcId="{524EAFF4-CA87-494E-95EA-8C6FC9721049}" destId="{5BA57D63-85EF-4428-BDDA-456FC07F9D5A}" srcOrd="4" destOrd="0" presId="urn:microsoft.com/office/officeart/2005/8/layout/default"/>
    <dgm:cxn modelId="{0CFD53D9-B28C-438F-9824-F349BD33E874}" type="presParOf" srcId="{524EAFF4-CA87-494E-95EA-8C6FC9721049}" destId="{6F246150-AC21-4115-8C48-751A7C7C8C41}" srcOrd="5" destOrd="0" presId="urn:microsoft.com/office/officeart/2005/8/layout/default"/>
    <dgm:cxn modelId="{B6839C5C-3B1B-4988-B4C9-BB7F3B8902F7}" type="presParOf" srcId="{524EAFF4-CA87-494E-95EA-8C6FC9721049}" destId="{D652AD7B-D96E-4A0C-BDD9-DE1362603214}" srcOrd="6" destOrd="0" presId="urn:microsoft.com/office/officeart/2005/8/layout/default"/>
    <dgm:cxn modelId="{C980784E-2187-4CC0-B625-9EBCEBB72B01}" type="presParOf" srcId="{524EAFF4-CA87-494E-95EA-8C6FC9721049}" destId="{614EC775-A328-4402-B7CF-A433302925D8}" srcOrd="7" destOrd="0" presId="urn:microsoft.com/office/officeart/2005/8/layout/default"/>
    <dgm:cxn modelId="{2C1400C2-E650-4636-9BA8-47D6650C6C0D}" type="presParOf" srcId="{524EAFF4-CA87-494E-95EA-8C6FC9721049}" destId="{A755C88E-26B7-4670-81B2-A2A6AD1C62BD}" srcOrd="8" destOrd="0" presId="urn:microsoft.com/office/officeart/2005/8/layout/default"/>
    <dgm:cxn modelId="{0C2225B4-D58D-4C9D-9E8E-D4E7CEF17E59}" type="presParOf" srcId="{524EAFF4-CA87-494E-95EA-8C6FC9721049}" destId="{370C7227-5B92-41B5-A1C1-7BBC2EEDB789}" srcOrd="9" destOrd="0" presId="urn:microsoft.com/office/officeart/2005/8/layout/default"/>
    <dgm:cxn modelId="{6FD26BDB-8F7F-40C5-8841-7293F090A095}" type="presParOf" srcId="{524EAFF4-CA87-494E-95EA-8C6FC9721049}" destId="{E9C9EF45-6EFA-45B1-92FE-1D7A59A74C49}" srcOrd="10" destOrd="0" presId="urn:microsoft.com/office/officeart/2005/8/layout/default"/>
    <dgm:cxn modelId="{B519E0DE-0BFA-4B9E-B1AF-0B8F3EDE5E1B}" type="presParOf" srcId="{524EAFF4-CA87-494E-95EA-8C6FC9721049}" destId="{BBDA4420-D14E-4798-8430-F38A01E0566A}" srcOrd="11" destOrd="0" presId="urn:microsoft.com/office/officeart/2005/8/layout/default"/>
    <dgm:cxn modelId="{D7B6F81B-4E9D-4538-A141-D507DD7B1BDD}" type="presParOf" srcId="{524EAFF4-CA87-494E-95EA-8C6FC9721049}" destId="{3706AB58-203F-4CF6-88B8-66061290D8B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97577C-7B2D-48BD-94D8-5D56C702A9A9}"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9FE18900-067B-4BCA-8029-76D1339EB5C3}">
      <dgm:prSet/>
      <dgm:spPr/>
      <dgm:t>
        <a:bodyPr/>
        <a:lstStyle/>
        <a:p>
          <a:r>
            <a:rPr lang="en-US"/>
            <a:t>Stress Management </a:t>
          </a:r>
        </a:p>
      </dgm:t>
    </dgm:pt>
    <dgm:pt modelId="{F8B985F8-0A68-42F7-A589-85C311F081AD}" type="parTrans" cxnId="{4960A2F9-1A2A-496F-96B3-93CD78AA45C6}">
      <dgm:prSet/>
      <dgm:spPr/>
      <dgm:t>
        <a:bodyPr/>
        <a:lstStyle/>
        <a:p>
          <a:endParaRPr lang="en-US"/>
        </a:p>
      </dgm:t>
    </dgm:pt>
    <dgm:pt modelId="{64C04580-F14A-41C6-B57A-09F249347695}" type="sibTrans" cxnId="{4960A2F9-1A2A-496F-96B3-93CD78AA45C6}">
      <dgm:prSet/>
      <dgm:spPr/>
      <dgm:t>
        <a:bodyPr/>
        <a:lstStyle/>
        <a:p>
          <a:endParaRPr lang="en-US"/>
        </a:p>
      </dgm:t>
    </dgm:pt>
    <dgm:pt modelId="{D822B1D8-D772-4E25-BF00-7BEFB5578543}">
      <dgm:prSet/>
      <dgm:spPr/>
      <dgm:t>
        <a:bodyPr/>
        <a:lstStyle/>
        <a:p>
          <a:r>
            <a:rPr lang="en-US"/>
            <a:t>Flexible working </a:t>
          </a:r>
        </a:p>
      </dgm:t>
    </dgm:pt>
    <dgm:pt modelId="{54D78A87-0E74-4598-A897-B69B93EFE331}" type="parTrans" cxnId="{5E5640AE-2295-49F7-845C-E9FB95C94E34}">
      <dgm:prSet/>
      <dgm:spPr/>
      <dgm:t>
        <a:bodyPr/>
        <a:lstStyle/>
        <a:p>
          <a:endParaRPr lang="en-US"/>
        </a:p>
      </dgm:t>
    </dgm:pt>
    <dgm:pt modelId="{0C0AC661-182D-47B3-9650-CDFCEFB906AC}" type="sibTrans" cxnId="{5E5640AE-2295-49F7-845C-E9FB95C94E34}">
      <dgm:prSet/>
      <dgm:spPr/>
      <dgm:t>
        <a:bodyPr/>
        <a:lstStyle/>
        <a:p>
          <a:endParaRPr lang="en-US"/>
        </a:p>
      </dgm:t>
    </dgm:pt>
    <dgm:pt modelId="{9A4834CA-B4C1-4443-BE2A-A1224B91AB04}">
      <dgm:prSet/>
      <dgm:spPr/>
      <dgm:t>
        <a:bodyPr/>
        <a:lstStyle/>
        <a:p>
          <a:r>
            <a:rPr lang="en-US" u="sng"/>
            <a:t>Environment – windows, fans</a:t>
          </a:r>
          <a:endParaRPr lang="en-US"/>
        </a:p>
      </dgm:t>
    </dgm:pt>
    <dgm:pt modelId="{57C340F1-D96F-4B2C-AC12-D6665474FC1B}" type="parTrans" cxnId="{8B771DA3-B3E3-4992-A46D-B9CD78E07C07}">
      <dgm:prSet/>
      <dgm:spPr/>
      <dgm:t>
        <a:bodyPr/>
        <a:lstStyle/>
        <a:p>
          <a:endParaRPr lang="en-US"/>
        </a:p>
      </dgm:t>
    </dgm:pt>
    <dgm:pt modelId="{9304D376-52AF-423C-BF71-683B10C1CE2B}" type="sibTrans" cxnId="{8B771DA3-B3E3-4992-A46D-B9CD78E07C07}">
      <dgm:prSet/>
      <dgm:spPr/>
      <dgm:t>
        <a:bodyPr/>
        <a:lstStyle/>
        <a:p>
          <a:endParaRPr lang="en-US"/>
        </a:p>
      </dgm:t>
    </dgm:pt>
    <dgm:pt modelId="{6A706D30-3DA5-420E-8937-6E72DC1135D5}">
      <dgm:prSet/>
      <dgm:spPr/>
      <dgm:t>
        <a:bodyPr/>
        <a:lstStyle/>
        <a:p>
          <a:r>
            <a:rPr lang="en-US"/>
            <a:t>Time out</a:t>
          </a:r>
        </a:p>
      </dgm:t>
    </dgm:pt>
    <dgm:pt modelId="{85724788-2090-4515-902B-20F429608100}" type="parTrans" cxnId="{DC834C4B-F03E-4379-8407-F793D6F11548}">
      <dgm:prSet/>
      <dgm:spPr/>
      <dgm:t>
        <a:bodyPr/>
        <a:lstStyle/>
        <a:p>
          <a:endParaRPr lang="en-US"/>
        </a:p>
      </dgm:t>
    </dgm:pt>
    <dgm:pt modelId="{1FAFC39D-E451-453F-8072-BF339C2DA370}" type="sibTrans" cxnId="{DC834C4B-F03E-4379-8407-F793D6F11548}">
      <dgm:prSet/>
      <dgm:spPr/>
      <dgm:t>
        <a:bodyPr/>
        <a:lstStyle/>
        <a:p>
          <a:endParaRPr lang="en-US"/>
        </a:p>
      </dgm:t>
    </dgm:pt>
    <dgm:pt modelId="{8DE43C0C-4C73-4562-A7B9-A680EE6F5F31}">
      <dgm:prSet/>
      <dgm:spPr/>
      <dgm:t>
        <a:bodyPr/>
        <a:lstStyle/>
        <a:p>
          <a:r>
            <a:rPr lang="en-US"/>
            <a:t>Plan your day – morning best for big tasks</a:t>
          </a:r>
        </a:p>
      </dgm:t>
    </dgm:pt>
    <dgm:pt modelId="{0C9B30A5-98D5-4C1D-879F-CCFF458C8A3E}" type="parTrans" cxnId="{93DB61A7-FB97-4131-B197-A0BFE0DE10B1}">
      <dgm:prSet/>
      <dgm:spPr/>
      <dgm:t>
        <a:bodyPr/>
        <a:lstStyle/>
        <a:p>
          <a:endParaRPr lang="en-US"/>
        </a:p>
      </dgm:t>
    </dgm:pt>
    <dgm:pt modelId="{16A3D02D-9683-4019-8DD0-57677A2AE9D7}" type="sibTrans" cxnId="{93DB61A7-FB97-4131-B197-A0BFE0DE10B1}">
      <dgm:prSet/>
      <dgm:spPr/>
      <dgm:t>
        <a:bodyPr/>
        <a:lstStyle/>
        <a:p>
          <a:endParaRPr lang="en-US"/>
        </a:p>
      </dgm:t>
    </dgm:pt>
    <dgm:pt modelId="{BE39CC7F-0B5B-466F-89B3-5534A519000E}">
      <dgm:prSet/>
      <dgm:spPr/>
      <dgm:t>
        <a:bodyPr/>
        <a:lstStyle/>
        <a:p>
          <a:r>
            <a:rPr lang="en-US"/>
            <a:t>WRITE IT DOWN !!!</a:t>
          </a:r>
        </a:p>
      </dgm:t>
    </dgm:pt>
    <dgm:pt modelId="{4C5B2F81-D39A-4BE8-A7E7-D24C51AD76A1}" type="parTrans" cxnId="{DEF24917-0DFF-4870-9F5C-F9D4D787F88C}">
      <dgm:prSet/>
      <dgm:spPr/>
      <dgm:t>
        <a:bodyPr/>
        <a:lstStyle/>
        <a:p>
          <a:endParaRPr lang="en-US"/>
        </a:p>
      </dgm:t>
    </dgm:pt>
    <dgm:pt modelId="{D0765394-8DFB-42E4-A467-F062DD1CBA88}" type="sibTrans" cxnId="{DEF24917-0DFF-4870-9F5C-F9D4D787F88C}">
      <dgm:prSet/>
      <dgm:spPr/>
      <dgm:t>
        <a:bodyPr/>
        <a:lstStyle/>
        <a:p>
          <a:endParaRPr lang="en-US"/>
        </a:p>
      </dgm:t>
    </dgm:pt>
    <dgm:pt modelId="{6F853538-0044-4508-8EB0-1A183F157253}">
      <dgm:prSet/>
      <dgm:spPr/>
      <dgm:t>
        <a:bodyPr/>
        <a:lstStyle/>
        <a:p>
          <a:r>
            <a:rPr lang="en-US"/>
            <a:t>Take a break from screens – Stand up Desk</a:t>
          </a:r>
        </a:p>
      </dgm:t>
    </dgm:pt>
    <dgm:pt modelId="{6F10535C-9FC7-4FF1-AC14-EF3C76FD67FE}" type="parTrans" cxnId="{BBB0E400-60CA-47D2-A216-AB4B7BA22C17}">
      <dgm:prSet/>
      <dgm:spPr/>
      <dgm:t>
        <a:bodyPr/>
        <a:lstStyle/>
        <a:p>
          <a:endParaRPr lang="en-US"/>
        </a:p>
      </dgm:t>
    </dgm:pt>
    <dgm:pt modelId="{A3386CFB-DC2E-401A-930C-F4E6EB354715}" type="sibTrans" cxnId="{BBB0E400-60CA-47D2-A216-AB4B7BA22C17}">
      <dgm:prSet/>
      <dgm:spPr/>
      <dgm:t>
        <a:bodyPr/>
        <a:lstStyle/>
        <a:p>
          <a:endParaRPr lang="en-US"/>
        </a:p>
      </dgm:t>
    </dgm:pt>
    <dgm:pt modelId="{95B5D2F2-40DF-4892-8669-4783E7C46901}">
      <dgm:prSet/>
      <dgm:spPr/>
      <dgm:t>
        <a:bodyPr/>
        <a:lstStyle/>
        <a:p>
          <a:r>
            <a:rPr lang="en-US"/>
            <a:t>Support group in work, online in the community.</a:t>
          </a:r>
        </a:p>
      </dgm:t>
    </dgm:pt>
    <dgm:pt modelId="{0622F3FF-BC31-4738-830E-FC5493602D6F}" type="parTrans" cxnId="{A262A54D-4748-4E12-B5C6-01EE54255B19}">
      <dgm:prSet/>
      <dgm:spPr/>
      <dgm:t>
        <a:bodyPr/>
        <a:lstStyle/>
        <a:p>
          <a:endParaRPr lang="en-US"/>
        </a:p>
      </dgm:t>
    </dgm:pt>
    <dgm:pt modelId="{202A0951-95B6-447E-AACB-0CFE392BF18F}" type="sibTrans" cxnId="{A262A54D-4748-4E12-B5C6-01EE54255B19}">
      <dgm:prSet/>
      <dgm:spPr/>
      <dgm:t>
        <a:bodyPr/>
        <a:lstStyle/>
        <a:p>
          <a:endParaRPr lang="en-US"/>
        </a:p>
      </dgm:t>
    </dgm:pt>
    <dgm:pt modelId="{252259E5-0A16-45D6-9FFE-77D213C16BFE}" type="pres">
      <dgm:prSet presAssocID="{E897577C-7B2D-48BD-94D8-5D56C702A9A9}" presName="diagram" presStyleCnt="0">
        <dgm:presLayoutVars>
          <dgm:dir/>
          <dgm:resizeHandles val="exact"/>
        </dgm:presLayoutVars>
      </dgm:prSet>
      <dgm:spPr/>
      <dgm:t>
        <a:bodyPr/>
        <a:lstStyle/>
        <a:p>
          <a:endParaRPr lang="en-US"/>
        </a:p>
      </dgm:t>
    </dgm:pt>
    <dgm:pt modelId="{75BBBE91-D1EE-413D-8C91-CB5EFBEFCE5A}" type="pres">
      <dgm:prSet presAssocID="{9FE18900-067B-4BCA-8029-76D1339EB5C3}" presName="node" presStyleLbl="node1" presStyleIdx="0" presStyleCnt="8">
        <dgm:presLayoutVars>
          <dgm:bulletEnabled val="1"/>
        </dgm:presLayoutVars>
      </dgm:prSet>
      <dgm:spPr/>
      <dgm:t>
        <a:bodyPr/>
        <a:lstStyle/>
        <a:p>
          <a:endParaRPr lang="en-US"/>
        </a:p>
      </dgm:t>
    </dgm:pt>
    <dgm:pt modelId="{E78E9D23-2E05-4C8E-98A2-ACD9F23198B2}" type="pres">
      <dgm:prSet presAssocID="{64C04580-F14A-41C6-B57A-09F249347695}" presName="sibTrans" presStyleCnt="0"/>
      <dgm:spPr/>
    </dgm:pt>
    <dgm:pt modelId="{970A7F87-6F73-4D2D-A72F-08CC5B3F3477}" type="pres">
      <dgm:prSet presAssocID="{D822B1D8-D772-4E25-BF00-7BEFB5578543}" presName="node" presStyleLbl="node1" presStyleIdx="1" presStyleCnt="8">
        <dgm:presLayoutVars>
          <dgm:bulletEnabled val="1"/>
        </dgm:presLayoutVars>
      </dgm:prSet>
      <dgm:spPr/>
      <dgm:t>
        <a:bodyPr/>
        <a:lstStyle/>
        <a:p>
          <a:endParaRPr lang="en-US"/>
        </a:p>
      </dgm:t>
    </dgm:pt>
    <dgm:pt modelId="{3C8F3A5E-A64E-4306-A571-BD8D82F42C58}" type="pres">
      <dgm:prSet presAssocID="{0C0AC661-182D-47B3-9650-CDFCEFB906AC}" presName="sibTrans" presStyleCnt="0"/>
      <dgm:spPr/>
    </dgm:pt>
    <dgm:pt modelId="{59D4FD1C-C814-466C-ABA9-39F4150600D0}" type="pres">
      <dgm:prSet presAssocID="{9A4834CA-B4C1-4443-BE2A-A1224B91AB04}" presName="node" presStyleLbl="node1" presStyleIdx="2" presStyleCnt="8">
        <dgm:presLayoutVars>
          <dgm:bulletEnabled val="1"/>
        </dgm:presLayoutVars>
      </dgm:prSet>
      <dgm:spPr/>
      <dgm:t>
        <a:bodyPr/>
        <a:lstStyle/>
        <a:p>
          <a:endParaRPr lang="en-US"/>
        </a:p>
      </dgm:t>
    </dgm:pt>
    <dgm:pt modelId="{E3AF11E1-179A-4A12-8812-0637FD9FE200}" type="pres">
      <dgm:prSet presAssocID="{9304D376-52AF-423C-BF71-683B10C1CE2B}" presName="sibTrans" presStyleCnt="0"/>
      <dgm:spPr/>
    </dgm:pt>
    <dgm:pt modelId="{CEE0EDB7-B352-4352-8E28-7931F23F5613}" type="pres">
      <dgm:prSet presAssocID="{6A706D30-3DA5-420E-8937-6E72DC1135D5}" presName="node" presStyleLbl="node1" presStyleIdx="3" presStyleCnt="8">
        <dgm:presLayoutVars>
          <dgm:bulletEnabled val="1"/>
        </dgm:presLayoutVars>
      </dgm:prSet>
      <dgm:spPr/>
      <dgm:t>
        <a:bodyPr/>
        <a:lstStyle/>
        <a:p>
          <a:endParaRPr lang="en-US"/>
        </a:p>
      </dgm:t>
    </dgm:pt>
    <dgm:pt modelId="{EF957518-1998-49E5-8A0A-D839667FDF9A}" type="pres">
      <dgm:prSet presAssocID="{1FAFC39D-E451-453F-8072-BF339C2DA370}" presName="sibTrans" presStyleCnt="0"/>
      <dgm:spPr/>
    </dgm:pt>
    <dgm:pt modelId="{D9B43268-376E-457D-9395-2FE8F28690E8}" type="pres">
      <dgm:prSet presAssocID="{8DE43C0C-4C73-4562-A7B9-A680EE6F5F31}" presName="node" presStyleLbl="node1" presStyleIdx="4" presStyleCnt="8">
        <dgm:presLayoutVars>
          <dgm:bulletEnabled val="1"/>
        </dgm:presLayoutVars>
      </dgm:prSet>
      <dgm:spPr/>
      <dgm:t>
        <a:bodyPr/>
        <a:lstStyle/>
        <a:p>
          <a:endParaRPr lang="en-US"/>
        </a:p>
      </dgm:t>
    </dgm:pt>
    <dgm:pt modelId="{3ACDFFDB-9A27-4459-B064-A55EF7D07B84}" type="pres">
      <dgm:prSet presAssocID="{16A3D02D-9683-4019-8DD0-57677A2AE9D7}" presName="sibTrans" presStyleCnt="0"/>
      <dgm:spPr/>
    </dgm:pt>
    <dgm:pt modelId="{60B8E587-0E17-4181-A6BE-07308C23EE42}" type="pres">
      <dgm:prSet presAssocID="{BE39CC7F-0B5B-466F-89B3-5534A519000E}" presName="node" presStyleLbl="node1" presStyleIdx="5" presStyleCnt="8">
        <dgm:presLayoutVars>
          <dgm:bulletEnabled val="1"/>
        </dgm:presLayoutVars>
      </dgm:prSet>
      <dgm:spPr/>
      <dgm:t>
        <a:bodyPr/>
        <a:lstStyle/>
        <a:p>
          <a:endParaRPr lang="en-US"/>
        </a:p>
      </dgm:t>
    </dgm:pt>
    <dgm:pt modelId="{2F31AFE6-9532-467F-B634-7A94AF254187}" type="pres">
      <dgm:prSet presAssocID="{D0765394-8DFB-42E4-A467-F062DD1CBA88}" presName="sibTrans" presStyleCnt="0"/>
      <dgm:spPr/>
    </dgm:pt>
    <dgm:pt modelId="{B3F990E7-EA94-45A3-8C46-7FE11F147709}" type="pres">
      <dgm:prSet presAssocID="{6F853538-0044-4508-8EB0-1A183F157253}" presName="node" presStyleLbl="node1" presStyleIdx="6" presStyleCnt="8">
        <dgm:presLayoutVars>
          <dgm:bulletEnabled val="1"/>
        </dgm:presLayoutVars>
      </dgm:prSet>
      <dgm:spPr/>
      <dgm:t>
        <a:bodyPr/>
        <a:lstStyle/>
        <a:p>
          <a:endParaRPr lang="en-US"/>
        </a:p>
      </dgm:t>
    </dgm:pt>
    <dgm:pt modelId="{4CEF2B6D-5A62-4B17-B856-F6ADD5AF0235}" type="pres">
      <dgm:prSet presAssocID="{A3386CFB-DC2E-401A-930C-F4E6EB354715}" presName="sibTrans" presStyleCnt="0"/>
      <dgm:spPr/>
    </dgm:pt>
    <dgm:pt modelId="{C2C80C4D-3CFC-4FF4-AC78-AA4A7EE6408A}" type="pres">
      <dgm:prSet presAssocID="{95B5D2F2-40DF-4892-8669-4783E7C46901}" presName="node" presStyleLbl="node1" presStyleIdx="7" presStyleCnt="8">
        <dgm:presLayoutVars>
          <dgm:bulletEnabled val="1"/>
        </dgm:presLayoutVars>
      </dgm:prSet>
      <dgm:spPr/>
      <dgm:t>
        <a:bodyPr/>
        <a:lstStyle/>
        <a:p>
          <a:endParaRPr lang="en-US"/>
        </a:p>
      </dgm:t>
    </dgm:pt>
  </dgm:ptLst>
  <dgm:cxnLst>
    <dgm:cxn modelId="{A262A54D-4748-4E12-B5C6-01EE54255B19}" srcId="{E897577C-7B2D-48BD-94D8-5D56C702A9A9}" destId="{95B5D2F2-40DF-4892-8669-4783E7C46901}" srcOrd="7" destOrd="0" parTransId="{0622F3FF-BC31-4738-830E-FC5493602D6F}" sibTransId="{202A0951-95B6-447E-AACB-0CFE392BF18F}"/>
    <dgm:cxn modelId="{662B95D9-B451-44E1-A2BA-40C1C8AEAA8F}" type="presOf" srcId="{8DE43C0C-4C73-4562-A7B9-A680EE6F5F31}" destId="{D9B43268-376E-457D-9395-2FE8F28690E8}" srcOrd="0" destOrd="0" presId="urn:microsoft.com/office/officeart/2005/8/layout/default"/>
    <dgm:cxn modelId="{C9FFD21A-EFB3-4500-855E-929A0F0E0237}" type="presOf" srcId="{9FE18900-067B-4BCA-8029-76D1339EB5C3}" destId="{75BBBE91-D1EE-413D-8C91-CB5EFBEFCE5A}" srcOrd="0" destOrd="0" presId="urn:microsoft.com/office/officeart/2005/8/layout/default"/>
    <dgm:cxn modelId="{C5689C96-A67A-465C-836D-A3E15C051284}" type="presOf" srcId="{95B5D2F2-40DF-4892-8669-4783E7C46901}" destId="{C2C80C4D-3CFC-4FF4-AC78-AA4A7EE6408A}" srcOrd="0" destOrd="0" presId="urn:microsoft.com/office/officeart/2005/8/layout/default"/>
    <dgm:cxn modelId="{46EC0B51-C3E2-42BF-95C8-EE7C890E8EF1}" type="presOf" srcId="{6F853538-0044-4508-8EB0-1A183F157253}" destId="{B3F990E7-EA94-45A3-8C46-7FE11F147709}" srcOrd="0" destOrd="0" presId="urn:microsoft.com/office/officeart/2005/8/layout/default"/>
    <dgm:cxn modelId="{DEF24917-0DFF-4870-9F5C-F9D4D787F88C}" srcId="{E897577C-7B2D-48BD-94D8-5D56C702A9A9}" destId="{BE39CC7F-0B5B-466F-89B3-5534A519000E}" srcOrd="5" destOrd="0" parTransId="{4C5B2F81-D39A-4BE8-A7E7-D24C51AD76A1}" sibTransId="{D0765394-8DFB-42E4-A467-F062DD1CBA88}"/>
    <dgm:cxn modelId="{35415052-7933-4FD0-9310-5372084BE209}" type="presOf" srcId="{D822B1D8-D772-4E25-BF00-7BEFB5578543}" destId="{970A7F87-6F73-4D2D-A72F-08CC5B3F3477}" srcOrd="0" destOrd="0" presId="urn:microsoft.com/office/officeart/2005/8/layout/default"/>
    <dgm:cxn modelId="{93DB61A7-FB97-4131-B197-A0BFE0DE10B1}" srcId="{E897577C-7B2D-48BD-94D8-5D56C702A9A9}" destId="{8DE43C0C-4C73-4562-A7B9-A680EE6F5F31}" srcOrd="4" destOrd="0" parTransId="{0C9B30A5-98D5-4C1D-879F-CCFF458C8A3E}" sibTransId="{16A3D02D-9683-4019-8DD0-57677A2AE9D7}"/>
    <dgm:cxn modelId="{0D5ACF2E-A20D-4FA8-98B0-638413E14CEF}" type="presOf" srcId="{6A706D30-3DA5-420E-8937-6E72DC1135D5}" destId="{CEE0EDB7-B352-4352-8E28-7931F23F5613}" srcOrd="0" destOrd="0" presId="urn:microsoft.com/office/officeart/2005/8/layout/default"/>
    <dgm:cxn modelId="{DC834C4B-F03E-4379-8407-F793D6F11548}" srcId="{E897577C-7B2D-48BD-94D8-5D56C702A9A9}" destId="{6A706D30-3DA5-420E-8937-6E72DC1135D5}" srcOrd="3" destOrd="0" parTransId="{85724788-2090-4515-902B-20F429608100}" sibTransId="{1FAFC39D-E451-453F-8072-BF339C2DA370}"/>
    <dgm:cxn modelId="{5E5640AE-2295-49F7-845C-E9FB95C94E34}" srcId="{E897577C-7B2D-48BD-94D8-5D56C702A9A9}" destId="{D822B1D8-D772-4E25-BF00-7BEFB5578543}" srcOrd="1" destOrd="0" parTransId="{54D78A87-0E74-4598-A897-B69B93EFE331}" sibTransId="{0C0AC661-182D-47B3-9650-CDFCEFB906AC}"/>
    <dgm:cxn modelId="{E5BCBFC6-365D-4599-9419-60590B9D70D8}" type="presOf" srcId="{9A4834CA-B4C1-4443-BE2A-A1224B91AB04}" destId="{59D4FD1C-C814-466C-ABA9-39F4150600D0}" srcOrd="0" destOrd="0" presId="urn:microsoft.com/office/officeart/2005/8/layout/default"/>
    <dgm:cxn modelId="{4960A2F9-1A2A-496F-96B3-93CD78AA45C6}" srcId="{E897577C-7B2D-48BD-94D8-5D56C702A9A9}" destId="{9FE18900-067B-4BCA-8029-76D1339EB5C3}" srcOrd="0" destOrd="0" parTransId="{F8B985F8-0A68-42F7-A589-85C311F081AD}" sibTransId="{64C04580-F14A-41C6-B57A-09F249347695}"/>
    <dgm:cxn modelId="{8B771DA3-B3E3-4992-A46D-B9CD78E07C07}" srcId="{E897577C-7B2D-48BD-94D8-5D56C702A9A9}" destId="{9A4834CA-B4C1-4443-BE2A-A1224B91AB04}" srcOrd="2" destOrd="0" parTransId="{57C340F1-D96F-4B2C-AC12-D6665474FC1B}" sibTransId="{9304D376-52AF-423C-BF71-683B10C1CE2B}"/>
    <dgm:cxn modelId="{108D6335-FF35-47FC-B5CC-378A6BC4862B}" type="presOf" srcId="{BE39CC7F-0B5B-466F-89B3-5534A519000E}" destId="{60B8E587-0E17-4181-A6BE-07308C23EE42}" srcOrd="0" destOrd="0" presId="urn:microsoft.com/office/officeart/2005/8/layout/default"/>
    <dgm:cxn modelId="{6DDCC09E-97CF-40BD-994E-E4F006873667}" type="presOf" srcId="{E897577C-7B2D-48BD-94D8-5D56C702A9A9}" destId="{252259E5-0A16-45D6-9FFE-77D213C16BFE}" srcOrd="0" destOrd="0" presId="urn:microsoft.com/office/officeart/2005/8/layout/default"/>
    <dgm:cxn modelId="{BBB0E400-60CA-47D2-A216-AB4B7BA22C17}" srcId="{E897577C-7B2D-48BD-94D8-5D56C702A9A9}" destId="{6F853538-0044-4508-8EB0-1A183F157253}" srcOrd="6" destOrd="0" parTransId="{6F10535C-9FC7-4FF1-AC14-EF3C76FD67FE}" sibTransId="{A3386CFB-DC2E-401A-930C-F4E6EB354715}"/>
    <dgm:cxn modelId="{BFF1B901-5A50-4962-BABD-F552B9A3C472}" type="presParOf" srcId="{252259E5-0A16-45D6-9FFE-77D213C16BFE}" destId="{75BBBE91-D1EE-413D-8C91-CB5EFBEFCE5A}" srcOrd="0" destOrd="0" presId="urn:microsoft.com/office/officeart/2005/8/layout/default"/>
    <dgm:cxn modelId="{F7850142-4C9C-49A8-A892-DC3B505EB254}" type="presParOf" srcId="{252259E5-0A16-45D6-9FFE-77D213C16BFE}" destId="{E78E9D23-2E05-4C8E-98A2-ACD9F23198B2}" srcOrd="1" destOrd="0" presId="urn:microsoft.com/office/officeart/2005/8/layout/default"/>
    <dgm:cxn modelId="{40C184FC-FD51-40B8-936F-352D454DA0AA}" type="presParOf" srcId="{252259E5-0A16-45D6-9FFE-77D213C16BFE}" destId="{970A7F87-6F73-4D2D-A72F-08CC5B3F3477}" srcOrd="2" destOrd="0" presId="urn:microsoft.com/office/officeart/2005/8/layout/default"/>
    <dgm:cxn modelId="{EBEF9590-79A9-4624-AEF0-EB3316ABE5CC}" type="presParOf" srcId="{252259E5-0A16-45D6-9FFE-77D213C16BFE}" destId="{3C8F3A5E-A64E-4306-A571-BD8D82F42C58}" srcOrd="3" destOrd="0" presId="urn:microsoft.com/office/officeart/2005/8/layout/default"/>
    <dgm:cxn modelId="{DA5D7C6A-602E-4F27-8F7E-3D260DB6BCBD}" type="presParOf" srcId="{252259E5-0A16-45D6-9FFE-77D213C16BFE}" destId="{59D4FD1C-C814-466C-ABA9-39F4150600D0}" srcOrd="4" destOrd="0" presId="urn:microsoft.com/office/officeart/2005/8/layout/default"/>
    <dgm:cxn modelId="{167804C4-06AE-45E1-91ED-4FC577FA0EC8}" type="presParOf" srcId="{252259E5-0A16-45D6-9FFE-77D213C16BFE}" destId="{E3AF11E1-179A-4A12-8812-0637FD9FE200}" srcOrd="5" destOrd="0" presId="urn:microsoft.com/office/officeart/2005/8/layout/default"/>
    <dgm:cxn modelId="{8048E988-3631-42A7-9032-630DFD8CFC7A}" type="presParOf" srcId="{252259E5-0A16-45D6-9FFE-77D213C16BFE}" destId="{CEE0EDB7-B352-4352-8E28-7931F23F5613}" srcOrd="6" destOrd="0" presId="urn:microsoft.com/office/officeart/2005/8/layout/default"/>
    <dgm:cxn modelId="{C16C81F1-B308-4615-9C0D-464168B19068}" type="presParOf" srcId="{252259E5-0A16-45D6-9FFE-77D213C16BFE}" destId="{EF957518-1998-49E5-8A0A-D839667FDF9A}" srcOrd="7" destOrd="0" presId="urn:microsoft.com/office/officeart/2005/8/layout/default"/>
    <dgm:cxn modelId="{DE3576DD-9D59-4DA5-9338-97044C869DA4}" type="presParOf" srcId="{252259E5-0A16-45D6-9FFE-77D213C16BFE}" destId="{D9B43268-376E-457D-9395-2FE8F28690E8}" srcOrd="8" destOrd="0" presId="urn:microsoft.com/office/officeart/2005/8/layout/default"/>
    <dgm:cxn modelId="{9CB2734D-440D-4933-A640-81177F54D72C}" type="presParOf" srcId="{252259E5-0A16-45D6-9FFE-77D213C16BFE}" destId="{3ACDFFDB-9A27-4459-B064-A55EF7D07B84}" srcOrd="9" destOrd="0" presId="urn:microsoft.com/office/officeart/2005/8/layout/default"/>
    <dgm:cxn modelId="{87D700F5-9294-4F45-B16B-FC6DEBBBA034}" type="presParOf" srcId="{252259E5-0A16-45D6-9FFE-77D213C16BFE}" destId="{60B8E587-0E17-4181-A6BE-07308C23EE42}" srcOrd="10" destOrd="0" presId="urn:microsoft.com/office/officeart/2005/8/layout/default"/>
    <dgm:cxn modelId="{6AEE922A-A5BC-434B-8CFF-80EBDF0BA907}" type="presParOf" srcId="{252259E5-0A16-45D6-9FFE-77D213C16BFE}" destId="{2F31AFE6-9532-467F-B634-7A94AF254187}" srcOrd="11" destOrd="0" presId="urn:microsoft.com/office/officeart/2005/8/layout/default"/>
    <dgm:cxn modelId="{BE49A165-EB6E-4823-8029-C512A87DD758}" type="presParOf" srcId="{252259E5-0A16-45D6-9FFE-77D213C16BFE}" destId="{B3F990E7-EA94-45A3-8C46-7FE11F147709}" srcOrd="12" destOrd="0" presId="urn:microsoft.com/office/officeart/2005/8/layout/default"/>
    <dgm:cxn modelId="{25333AE6-A875-4E50-B23A-5AFAC42BE8BA}" type="presParOf" srcId="{252259E5-0A16-45D6-9FFE-77D213C16BFE}" destId="{4CEF2B6D-5A62-4B17-B856-F6ADD5AF0235}" srcOrd="13" destOrd="0" presId="urn:microsoft.com/office/officeart/2005/8/layout/default"/>
    <dgm:cxn modelId="{1E3EBDD9-53B2-4E85-BCA9-FB9D553FD3F9}" type="presParOf" srcId="{252259E5-0A16-45D6-9FFE-77D213C16BFE}" destId="{C2C80C4D-3CFC-4FF4-AC78-AA4A7EE6408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7758CA-B340-45CF-9424-DD6C39E84CB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ABD6B9D-E849-488C-9CB6-8DADA7E4B948}">
      <dgm:prSet/>
      <dgm:spPr/>
      <dgm:t>
        <a:bodyPr/>
        <a:lstStyle/>
        <a:p>
          <a:r>
            <a:rPr lang="en-US"/>
            <a:t>What is the menopause?</a:t>
          </a:r>
        </a:p>
      </dgm:t>
    </dgm:pt>
    <dgm:pt modelId="{FC9EEE3A-3DDA-4521-B4A4-499770DD5C2B}" type="parTrans" cxnId="{55A3D8AB-E6F0-42D0-937F-33ACCFDF51DC}">
      <dgm:prSet/>
      <dgm:spPr/>
      <dgm:t>
        <a:bodyPr/>
        <a:lstStyle/>
        <a:p>
          <a:endParaRPr lang="en-US"/>
        </a:p>
      </dgm:t>
    </dgm:pt>
    <dgm:pt modelId="{9F0D37D3-D837-4DDA-9715-05EAE3C19959}" type="sibTrans" cxnId="{55A3D8AB-E6F0-42D0-937F-33ACCFDF51DC}">
      <dgm:prSet/>
      <dgm:spPr/>
      <dgm:t>
        <a:bodyPr/>
        <a:lstStyle/>
        <a:p>
          <a:endParaRPr lang="en-US"/>
        </a:p>
      </dgm:t>
    </dgm:pt>
    <dgm:pt modelId="{6EBD91FE-E7D6-465B-9B59-AAE7241B13EE}">
      <dgm:prSet/>
      <dgm:spPr/>
      <dgm:t>
        <a:bodyPr/>
        <a:lstStyle/>
        <a:p>
          <a:r>
            <a:rPr lang="en-US"/>
            <a:t>Treatment options</a:t>
          </a:r>
        </a:p>
      </dgm:t>
    </dgm:pt>
    <dgm:pt modelId="{6A3815CE-B6F3-4021-ABF7-D2C2B9DDE43E}" type="parTrans" cxnId="{1ECD6AA2-B862-4A15-9DD9-739677F9881A}">
      <dgm:prSet/>
      <dgm:spPr/>
      <dgm:t>
        <a:bodyPr/>
        <a:lstStyle/>
        <a:p>
          <a:endParaRPr lang="en-US"/>
        </a:p>
      </dgm:t>
    </dgm:pt>
    <dgm:pt modelId="{E2F3BE38-7288-47DE-9F73-C25F1106F831}" type="sibTrans" cxnId="{1ECD6AA2-B862-4A15-9DD9-739677F9881A}">
      <dgm:prSet/>
      <dgm:spPr/>
      <dgm:t>
        <a:bodyPr/>
        <a:lstStyle/>
        <a:p>
          <a:endParaRPr lang="en-US"/>
        </a:p>
      </dgm:t>
    </dgm:pt>
    <dgm:pt modelId="{CE3CD9CD-8CBF-45F0-BDA3-FB5FBDF3E36A}">
      <dgm:prSet/>
      <dgm:spPr/>
      <dgm:t>
        <a:bodyPr/>
        <a:lstStyle/>
        <a:p>
          <a:r>
            <a:rPr lang="en-US"/>
            <a:t>Prepping for Doctor’s visit.</a:t>
          </a:r>
        </a:p>
      </dgm:t>
    </dgm:pt>
    <dgm:pt modelId="{FFAA28BA-806D-44A8-9C87-52BA3B46F657}" type="parTrans" cxnId="{2E8AC47D-A1E7-4D38-A08B-B2CDDC6E9AEB}">
      <dgm:prSet/>
      <dgm:spPr/>
      <dgm:t>
        <a:bodyPr/>
        <a:lstStyle/>
        <a:p>
          <a:endParaRPr lang="en-US"/>
        </a:p>
      </dgm:t>
    </dgm:pt>
    <dgm:pt modelId="{F038D608-892A-41E0-8AC2-85BA773A7CD9}" type="sibTrans" cxnId="{2E8AC47D-A1E7-4D38-A08B-B2CDDC6E9AEB}">
      <dgm:prSet/>
      <dgm:spPr/>
      <dgm:t>
        <a:bodyPr/>
        <a:lstStyle/>
        <a:p>
          <a:endParaRPr lang="en-US"/>
        </a:p>
      </dgm:t>
    </dgm:pt>
    <dgm:pt modelId="{C7FA9FBD-0142-4CF9-BB8C-E10349ADC504}">
      <dgm:prSet/>
      <dgm:spPr/>
      <dgm:t>
        <a:bodyPr/>
        <a:lstStyle/>
        <a:p>
          <a:r>
            <a:rPr lang="en-US"/>
            <a:t>Top tips</a:t>
          </a:r>
        </a:p>
      </dgm:t>
    </dgm:pt>
    <dgm:pt modelId="{FDD86745-CEED-46C3-B99A-E8C1BAF42314}" type="parTrans" cxnId="{029B070C-0873-4F18-BFCD-D3F37C94FF45}">
      <dgm:prSet/>
      <dgm:spPr/>
      <dgm:t>
        <a:bodyPr/>
        <a:lstStyle/>
        <a:p>
          <a:endParaRPr lang="en-US"/>
        </a:p>
      </dgm:t>
    </dgm:pt>
    <dgm:pt modelId="{08BAECFA-5C15-41C3-99EC-B3BC13D82752}" type="sibTrans" cxnId="{029B070C-0873-4F18-BFCD-D3F37C94FF45}">
      <dgm:prSet/>
      <dgm:spPr/>
      <dgm:t>
        <a:bodyPr/>
        <a:lstStyle/>
        <a:p>
          <a:endParaRPr lang="en-US"/>
        </a:p>
      </dgm:t>
    </dgm:pt>
    <dgm:pt modelId="{F3ADFA4A-979F-4A15-8CCB-5C4E90100E14}" type="pres">
      <dgm:prSet presAssocID="{6C7758CA-B340-45CF-9424-DD6C39E84CB5}" presName="linear" presStyleCnt="0">
        <dgm:presLayoutVars>
          <dgm:animLvl val="lvl"/>
          <dgm:resizeHandles val="exact"/>
        </dgm:presLayoutVars>
      </dgm:prSet>
      <dgm:spPr/>
      <dgm:t>
        <a:bodyPr/>
        <a:lstStyle/>
        <a:p>
          <a:endParaRPr lang="en-US"/>
        </a:p>
      </dgm:t>
    </dgm:pt>
    <dgm:pt modelId="{40A9074A-DEBA-4CA5-A24C-D007B2C2B952}" type="pres">
      <dgm:prSet presAssocID="{AABD6B9D-E849-488C-9CB6-8DADA7E4B948}" presName="parentText" presStyleLbl="node1" presStyleIdx="0" presStyleCnt="4">
        <dgm:presLayoutVars>
          <dgm:chMax val="0"/>
          <dgm:bulletEnabled val="1"/>
        </dgm:presLayoutVars>
      </dgm:prSet>
      <dgm:spPr/>
      <dgm:t>
        <a:bodyPr/>
        <a:lstStyle/>
        <a:p>
          <a:endParaRPr lang="en-US"/>
        </a:p>
      </dgm:t>
    </dgm:pt>
    <dgm:pt modelId="{B3D69292-28FB-49D4-A2B9-EC72A6A7D68F}" type="pres">
      <dgm:prSet presAssocID="{9F0D37D3-D837-4DDA-9715-05EAE3C19959}" presName="spacer" presStyleCnt="0"/>
      <dgm:spPr/>
    </dgm:pt>
    <dgm:pt modelId="{CD7F2428-E33E-499B-AA05-43F52862A321}" type="pres">
      <dgm:prSet presAssocID="{6EBD91FE-E7D6-465B-9B59-AAE7241B13EE}" presName="parentText" presStyleLbl="node1" presStyleIdx="1" presStyleCnt="4">
        <dgm:presLayoutVars>
          <dgm:chMax val="0"/>
          <dgm:bulletEnabled val="1"/>
        </dgm:presLayoutVars>
      </dgm:prSet>
      <dgm:spPr/>
      <dgm:t>
        <a:bodyPr/>
        <a:lstStyle/>
        <a:p>
          <a:endParaRPr lang="en-US"/>
        </a:p>
      </dgm:t>
    </dgm:pt>
    <dgm:pt modelId="{B3AEF756-99BB-49DD-8932-489BF98F068C}" type="pres">
      <dgm:prSet presAssocID="{E2F3BE38-7288-47DE-9F73-C25F1106F831}" presName="spacer" presStyleCnt="0"/>
      <dgm:spPr/>
    </dgm:pt>
    <dgm:pt modelId="{8E7C11AA-40C5-4933-BDB0-62EF974889C0}" type="pres">
      <dgm:prSet presAssocID="{CE3CD9CD-8CBF-45F0-BDA3-FB5FBDF3E36A}" presName="parentText" presStyleLbl="node1" presStyleIdx="2" presStyleCnt="4">
        <dgm:presLayoutVars>
          <dgm:chMax val="0"/>
          <dgm:bulletEnabled val="1"/>
        </dgm:presLayoutVars>
      </dgm:prSet>
      <dgm:spPr/>
      <dgm:t>
        <a:bodyPr/>
        <a:lstStyle/>
        <a:p>
          <a:endParaRPr lang="en-US"/>
        </a:p>
      </dgm:t>
    </dgm:pt>
    <dgm:pt modelId="{17271687-13C3-4753-895C-A477FF490D8A}" type="pres">
      <dgm:prSet presAssocID="{F038D608-892A-41E0-8AC2-85BA773A7CD9}" presName="spacer" presStyleCnt="0"/>
      <dgm:spPr/>
    </dgm:pt>
    <dgm:pt modelId="{50C6F955-CD2D-4893-923A-29360978D865}" type="pres">
      <dgm:prSet presAssocID="{C7FA9FBD-0142-4CF9-BB8C-E10349ADC504}" presName="parentText" presStyleLbl="node1" presStyleIdx="3" presStyleCnt="4">
        <dgm:presLayoutVars>
          <dgm:chMax val="0"/>
          <dgm:bulletEnabled val="1"/>
        </dgm:presLayoutVars>
      </dgm:prSet>
      <dgm:spPr/>
      <dgm:t>
        <a:bodyPr/>
        <a:lstStyle/>
        <a:p>
          <a:endParaRPr lang="en-US"/>
        </a:p>
      </dgm:t>
    </dgm:pt>
  </dgm:ptLst>
  <dgm:cxnLst>
    <dgm:cxn modelId="{029B070C-0873-4F18-BFCD-D3F37C94FF45}" srcId="{6C7758CA-B340-45CF-9424-DD6C39E84CB5}" destId="{C7FA9FBD-0142-4CF9-BB8C-E10349ADC504}" srcOrd="3" destOrd="0" parTransId="{FDD86745-CEED-46C3-B99A-E8C1BAF42314}" sibTransId="{08BAECFA-5C15-41C3-99EC-B3BC13D82752}"/>
    <dgm:cxn modelId="{2E8AC47D-A1E7-4D38-A08B-B2CDDC6E9AEB}" srcId="{6C7758CA-B340-45CF-9424-DD6C39E84CB5}" destId="{CE3CD9CD-8CBF-45F0-BDA3-FB5FBDF3E36A}" srcOrd="2" destOrd="0" parTransId="{FFAA28BA-806D-44A8-9C87-52BA3B46F657}" sibTransId="{F038D608-892A-41E0-8AC2-85BA773A7CD9}"/>
    <dgm:cxn modelId="{7A42C421-351D-4FF6-91F8-755E3CCCEF4C}" type="presOf" srcId="{C7FA9FBD-0142-4CF9-BB8C-E10349ADC504}" destId="{50C6F955-CD2D-4893-923A-29360978D865}" srcOrd="0" destOrd="0" presId="urn:microsoft.com/office/officeart/2005/8/layout/vList2"/>
    <dgm:cxn modelId="{225B195E-FA02-4F77-B545-E07C63CEAD00}" type="presOf" srcId="{AABD6B9D-E849-488C-9CB6-8DADA7E4B948}" destId="{40A9074A-DEBA-4CA5-A24C-D007B2C2B952}" srcOrd="0" destOrd="0" presId="urn:microsoft.com/office/officeart/2005/8/layout/vList2"/>
    <dgm:cxn modelId="{ABFF5B42-12EA-47D7-A33E-49CD5756852C}" type="presOf" srcId="{6EBD91FE-E7D6-465B-9B59-AAE7241B13EE}" destId="{CD7F2428-E33E-499B-AA05-43F52862A321}" srcOrd="0" destOrd="0" presId="urn:microsoft.com/office/officeart/2005/8/layout/vList2"/>
    <dgm:cxn modelId="{55A3D8AB-E6F0-42D0-937F-33ACCFDF51DC}" srcId="{6C7758CA-B340-45CF-9424-DD6C39E84CB5}" destId="{AABD6B9D-E849-488C-9CB6-8DADA7E4B948}" srcOrd="0" destOrd="0" parTransId="{FC9EEE3A-3DDA-4521-B4A4-499770DD5C2B}" sibTransId="{9F0D37D3-D837-4DDA-9715-05EAE3C19959}"/>
    <dgm:cxn modelId="{BC125496-95C0-4436-9015-2695F9ED63D8}" type="presOf" srcId="{CE3CD9CD-8CBF-45F0-BDA3-FB5FBDF3E36A}" destId="{8E7C11AA-40C5-4933-BDB0-62EF974889C0}" srcOrd="0" destOrd="0" presId="urn:microsoft.com/office/officeart/2005/8/layout/vList2"/>
    <dgm:cxn modelId="{1ECD6AA2-B862-4A15-9DD9-739677F9881A}" srcId="{6C7758CA-B340-45CF-9424-DD6C39E84CB5}" destId="{6EBD91FE-E7D6-465B-9B59-AAE7241B13EE}" srcOrd="1" destOrd="0" parTransId="{6A3815CE-B6F3-4021-ABF7-D2C2B9DDE43E}" sibTransId="{E2F3BE38-7288-47DE-9F73-C25F1106F831}"/>
    <dgm:cxn modelId="{5C22501B-4F0C-43CB-976F-DB04B6E6F0CF}" type="presOf" srcId="{6C7758CA-B340-45CF-9424-DD6C39E84CB5}" destId="{F3ADFA4A-979F-4A15-8CCB-5C4E90100E14}" srcOrd="0" destOrd="0" presId="urn:microsoft.com/office/officeart/2005/8/layout/vList2"/>
    <dgm:cxn modelId="{0E4A2DF4-857B-4DCF-8CC2-874E42B83925}" type="presParOf" srcId="{F3ADFA4A-979F-4A15-8CCB-5C4E90100E14}" destId="{40A9074A-DEBA-4CA5-A24C-D007B2C2B952}" srcOrd="0" destOrd="0" presId="urn:microsoft.com/office/officeart/2005/8/layout/vList2"/>
    <dgm:cxn modelId="{67382CA5-0F65-4690-A6FE-DBDD337FBE81}" type="presParOf" srcId="{F3ADFA4A-979F-4A15-8CCB-5C4E90100E14}" destId="{B3D69292-28FB-49D4-A2B9-EC72A6A7D68F}" srcOrd="1" destOrd="0" presId="urn:microsoft.com/office/officeart/2005/8/layout/vList2"/>
    <dgm:cxn modelId="{368F32AE-E4E1-47E9-BB00-8A093CCB6DB3}" type="presParOf" srcId="{F3ADFA4A-979F-4A15-8CCB-5C4E90100E14}" destId="{CD7F2428-E33E-499B-AA05-43F52862A321}" srcOrd="2" destOrd="0" presId="urn:microsoft.com/office/officeart/2005/8/layout/vList2"/>
    <dgm:cxn modelId="{181BC3D1-FED4-44B3-9B47-1B70E90B27B9}" type="presParOf" srcId="{F3ADFA4A-979F-4A15-8CCB-5C4E90100E14}" destId="{B3AEF756-99BB-49DD-8932-489BF98F068C}" srcOrd="3" destOrd="0" presId="urn:microsoft.com/office/officeart/2005/8/layout/vList2"/>
    <dgm:cxn modelId="{3FCAE413-EF4A-4CFD-983F-150A3B0A1251}" type="presParOf" srcId="{F3ADFA4A-979F-4A15-8CCB-5C4E90100E14}" destId="{8E7C11AA-40C5-4933-BDB0-62EF974889C0}" srcOrd="4" destOrd="0" presId="urn:microsoft.com/office/officeart/2005/8/layout/vList2"/>
    <dgm:cxn modelId="{4FE267D8-0928-4659-9491-66A10FAE4C59}" type="presParOf" srcId="{F3ADFA4A-979F-4A15-8CCB-5C4E90100E14}" destId="{17271687-13C3-4753-895C-A477FF490D8A}" srcOrd="5" destOrd="0" presId="urn:microsoft.com/office/officeart/2005/8/layout/vList2"/>
    <dgm:cxn modelId="{D5B332FE-1413-4390-B944-237C55F20350}" type="presParOf" srcId="{F3ADFA4A-979F-4A15-8CCB-5C4E90100E14}" destId="{50C6F955-CD2D-4893-923A-29360978D86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47737C-860A-4004-81B9-57826D4AFE12}"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EFB24BC7-311A-4816-A626-96D1C45D4767}">
      <dgm:prSet/>
      <dgm:spPr/>
      <dgm:t>
        <a:bodyPr/>
        <a:lstStyle/>
        <a:p>
          <a:r>
            <a:rPr lang="en-US" dirty="0"/>
            <a:t>Estradiol (E2)- this is the main version of estrogen that is active from puberty to Menopause.</a:t>
          </a:r>
        </a:p>
      </dgm:t>
    </dgm:pt>
    <dgm:pt modelId="{6C09F781-004D-48AC-879E-2C4B19821600}" type="parTrans" cxnId="{C7F56340-FD6F-4CFB-8EAC-3AD3D355C9A5}">
      <dgm:prSet/>
      <dgm:spPr/>
      <dgm:t>
        <a:bodyPr/>
        <a:lstStyle/>
        <a:p>
          <a:endParaRPr lang="en-US"/>
        </a:p>
      </dgm:t>
    </dgm:pt>
    <dgm:pt modelId="{67BBBF39-E0DE-4F89-BD33-0D1A880EA8D1}" type="sibTrans" cxnId="{C7F56340-FD6F-4CFB-8EAC-3AD3D355C9A5}">
      <dgm:prSet/>
      <dgm:spPr/>
      <dgm:t>
        <a:bodyPr/>
        <a:lstStyle/>
        <a:p>
          <a:endParaRPr lang="en-US"/>
        </a:p>
      </dgm:t>
    </dgm:pt>
    <dgm:pt modelId="{612C4A7B-1355-4862-84BC-91B951533D50}">
      <dgm:prSet/>
      <dgm:spPr/>
      <dgm:t>
        <a:bodyPr/>
        <a:lstStyle/>
        <a:p>
          <a:r>
            <a:rPr lang="en-US"/>
            <a:t>Estrone (E1) – this is the secondary type of estrogen that we produce during our reproductive cycle. We still produce this during and after menopause.</a:t>
          </a:r>
        </a:p>
      </dgm:t>
    </dgm:pt>
    <dgm:pt modelId="{840D9288-D802-41F1-97CA-1CDADCB1C5D8}" type="parTrans" cxnId="{D3DB3EE3-66F0-4366-A302-EE9F9A3D1231}">
      <dgm:prSet/>
      <dgm:spPr/>
      <dgm:t>
        <a:bodyPr/>
        <a:lstStyle/>
        <a:p>
          <a:endParaRPr lang="en-US"/>
        </a:p>
      </dgm:t>
    </dgm:pt>
    <dgm:pt modelId="{14E1F307-CC54-4EC3-8D7F-84043EF12D78}" type="sibTrans" cxnId="{D3DB3EE3-66F0-4366-A302-EE9F9A3D1231}">
      <dgm:prSet/>
      <dgm:spPr/>
      <dgm:t>
        <a:bodyPr/>
        <a:lstStyle/>
        <a:p>
          <a:endParaRPr lang="en-US"/>
        </a:p>
      </dgm:t>
    </dgm:pt>
    <dgm:pt modelId="{847E9868-5519-45A5-9A95-08771A3D9EF1}" type="pres">
      <dgm:prSet presAssocID="{0A47737C-860A-4004-81B9-57826D4AFE12}" presName="hierChild1" presStyleCnt="0">
        <dgm:presLayoutVars>
          <dgm:chPref val="1"/>
          <dgm:dir/>
          <dgm:animOne val="branch"/>
          <dgm:animLvl val="lvl"/>
          <dgm:resizeHandles/>
        </dgm:presLayoutVars>
      </dgm:prSet>
      <dgm:spPr/>
      <dgm:t>
        <a:bodyPr/>
        <a:lstStyle/>
        <a:p>
          <a:endParaRPr lang="en-US"/>
        </a:p>
      </dgm:t>
    </dgm:pt>
    <dgm:pt modelId="{548BC1E2-E45E-4947-9ED2-672FB742AED7}" type="pres">
      <dgm:prSet presAssocID="{EFB24BC7-311A-4816-A626-96D1C45D4767}" presName="hierRoot1" presStyleCnt="0"/>
      <dgm:spPr/>
    </dgm:pt>
    <dgm:pt modelId="{18EEEBE2-6855-44F0-AC34-02717555665A}" type="pres">
      <dgm:prSet presAssocID="{EFB24BC7-311A-4816-A626-96D1C45D4767}" presName="composite" presStyleCnt="0"/>
      <dgm:spPr/>
    </dgm:pt>
    <dgm:pt modelId="{F9EA0EEB-297D-4AAF-B097-25B83211BA4B}" type="pres">
      <dgm:prSet presAssocID="{EFB24BC7-311A-4816-A626-96D1C45D4767}" presName="background" presStyleLbl="node0" presStyleIdx="0" presStyleCnt="2"/>
      <dgm:spPr/>
    </dgm:pt>
    <dgm:pt modelId="{215A8ECA-5AC9-4B5E-B63A-16E21ADB913F}" type="pres">
      <dgm:prSet presAssocID="{EFB24BC7-311A-4816-A626-96D1C45D4767}" presName="text" presStyleLbl="fgAcc0" presStyleIdx="0" presStyleCnt="2">
        <dgm:presLayoutVars>
          <dgm:chPref val="3"/>
        </dgm:presLayoutVars>
      </dgm:prSet>
      <dgm:spPr/>
      <dgm:t>
        <a:bodyPr/>
        <a:lstStyle/>
        <a:p>
          <a:endParaRPr lang="en-US"/>
        </a:p>
      </dgm:t>
    </dgm:pt>
    <dgm:pt modelId="{A7AE4E5D-FB67-4A4E-9D6C-57FFA9FF9DE3}" type="pres">
      <dgm:prSet presAssocID="{EFB24BC7-311A-4816-A626-96D1C45D4767}" presName="hierChild2" presStyleCnt="0"/>
      <dgm:spPr/>
    </dgm:pt>
    <dgm:pt modelId="{DF3736D9-5607-48A4-8466-31F6C18CFAB6}" type="pres">
      <dgm:prSet presAssocID="{612C4A7B-1355-4862-84BC-91B951533D50}" presName="hierRoot1" presStyleCnt="0"/>
      <dgm:spPr/>
    </dgm:pt>
    <dgm:pt modelId="{0A1AC1E0-FB21-4804-8EA2-556CFC1A296A}" type="pres">
      <dgm:prSet presAssocID="{612C4A7B-1355-4862-84BC-91B951533D50}" presName="composite" presStyleCnt="0"/>
      <dgm:spPr/>
    </dgm:pt>
    <dgm:pt modelId="{BB36333A-48B1-4710-BF39-88DAE41D17CB}" type="pres">
      <dgm:prSet presAssocID="{612C4A7B-1355-4862-84BC-91B951533D50}" presName="background" presStyleLbl="node0" presStyleIdx="1" presStyleCnt="2"/>
      <dgm:spPr/>
    </dgm:pt>
    <dgm:pt modelId="{8D93DC14-4EB3-4843-81DB-E35E6A5A41D6}" type="pres">
      <dgm:prSet presAssocID="{612C4A7B-1355-4862-84BC-91B951533D50}" presName="text" presStyleLbl="fgAcc0" presStyleIdx="1" presStyleCnt="2">
        <dgm:presLayoutVars>
          <dgm:chPref val="3"/>
        </dgm:presLayoutVars>
      </dgm:prSet>
      <dgm:spPr/>
      <dgm:t>
        <a:bodyPr/>
        <a:lstStyle/>
        <a:p>
          <a:endParaRPr lang="en-US"/>
        </a:p>
      </dgm:t>
    </dgm:pt>
    <dgm:pt modelId="{37A7186A-C3EA-4D9C-88CA-42F03A2B01E8}" type="pres">
      <dgm:prSet presAssocID="{612C4A7B-1355-4862-84BC-91B951533D50}" presName="hierChild2" presStyleCnt="0"/>
      <dgm:spPr/>
    </dgm:pt>
  </dgm:ptLst>
  <dgm:cxnLst>
    <dgm:cxn modelId="{9B3839C5-8760-4BD7-8A11-A245B1269620}" type="presOf" srcId="{612C4A7B-1355-4862-84BC-91B951533D50}" destId="{8D93DC14-4EB3-4843-81DB-E35E6A5A41D6}" srcOrd="0" destOrd="0" presId="urn:microsoft.com/office/officeart/2005/8/layout/hierarchy1"/>
    <dgm:cxn modelId="{D3DB3EE3-66F0-4366-A302-EE9F9A3D1231}" srcId="{0A47737C-860A-4004-81B9-57826D4AFE12}" destId="{612C4A7B-1355-4862-84BC-91B951533D50}" srcOrd="1" destOrd="0" parTransId="{840D9288-D802-41F1-97CA-1CDADCB1C5D8}" sibTransId="{14E1F307-CC54-4EC3-8D7F-84043EF12D78}"/>
    <dgm:cxn modelId="{9DAF639F-A36C-418B-9C77-A8095CFEE068}" type="presOf" srcId="{EFB24BC7-311A-4816-A626-96D1C45D4767}" destId="{215A8ECA-5AC9-4B5E-B63A-16E21ADB913F}" srcOrd="0" destOrd="0" presId="urn:microsoft.com/office/officeart/2005/8/layout/hierarchy1"/>
    <dgm:cxn modelId="{C7F56340-FD6F-4CFB-8EAC-3AD3D355C9A5}" srcId="{0A47737C-860A-4004-81B9-57826D4AFE12}" destId="{EFB24BC7-311A-4816-A626-96D1C45D4767}" srcOrd="0" destOrd="0" parTransId="{6C09F781-004D-48AC-879E-2C4B19821600}" sibTransId="{67BBBF39-E0DE-4F89-BD33-0D1A880EA8D1}"/>
    <dgm:cxn modelId="{2C174E96-8733-48F2-960A-EA63371F6672}" type="presOf" srcId="{0A47737C-860A-4004-81B9-57826D4AFE12}" destId="{847E9868-5519-45A5-9A95-08771A3D9EF1}" srcOrd="0" destOrd="0" presId="urn:microsoft.com/office/officeart/2005/8/layout/hierarchy1"/>
    <dgm:cxn modelId="{044C161F-56CA-4400-8C23-BAFEB90C12BE}" type="presParOf" srcId="{847E9868-5519-45A5-9A95-08771A3D9EF1}" destId="{548BC1E2-E45E-4947-9ED2-672FB742AED7}" srcOrd="0" destOrd="0" presId="urn:microsoft.com/office/officeart/2005/8/layout/hierarchy1"/>
    <dgm:cxn modelId="{664F360E-C564-4168-AA0B-411E5C42D145}" type="presParOf" srcId="{548BC1E2-E45E-4947-9ED2-672FB742AED7}" destId="{18EEEBE2-6855-44F0-AC34-02717555665A}" srcOrd="0" destOrd="0" presId="urn:microsoft.com/office/officeart/2005/8/layout/hierarchy1"/>
    <dgm:cxn modelId="{D7F64C9C-EFB3-4629-B1A2-FB31AAB887ED}" type="presParOf" srcId="{18EEEBE2-6855-44F0-AC34-02717555665A}" destId="{F9EA0EEB-297D-4AAF-B097-25B83211BA4B}" srcOrd="0" destOrd="0" presId="urn:microsoft.com/office/officeart/2005/8/layout/hierarchy1"/>
    <dgm:cxn modelId="{072EC8CB-C229-44C9-9168-97FCF24D16DA}" type="presParOf" srcId="{18EEEBE2-6855-44F0-AC34-02717555665A}" destId="{215A8ECA-5AC9-4B5E-B63A-16E21ADB913F}" srcOrd="1" destOrd="0" presId="urn:microsoft.com/office/officeart/2005/8/layout/hierarchy1"/>
    <dgm:cxn modelId="{7EC96DCE-915B-49EF-A935-B8259993247C}" type="presParOf" srcId="{548BC1E2-E45E-4947-9ED2-672FB742AED7}" destId="{A7AE4E5D-FB67-4A4E-9D6C-57FFA9FF9DE3}" srcOrd="1" destOrd="0" presId="urn:microsoft.com/office/officeart/2005/8/layout/hierarchy1"/>
    <dgm:cxn modelId="{E9357110-2C42-4142-86FB-157243756EDF}" type="presParOf" srcId="{847E9868-5519-45A5-9A95-08771A3D9EF1}" destId="{DF3736D9-5607-48A4-8466-31F6C18CFAB6}" srcOrd="1" destOrd="0" presId="urn:microsoft.com/office/officeart/2005/8/layout/hierarchy1"/>
    <dgm:cxn modelId="{A74D75F5-CA89-4E5E-90EC-7F1B9A6B7832}" type="presParOf" srcId="{DF3736D9-5607-48A4-8466-31F6C18CFAB6}" destId="{0A1AC1E0-FB21-4804-8EA2-556CFC1A296A}" srcOrd="0" destOrd="0" presId="urn:microsoft.com/office/officeart/2005/8/layout/hierarchy1"/>
    <dgm:cxn modelId="{DDE066E0-CBEC-4964-9D5E-F5E3CE8FEC66}" type="presParOf" srcId="{0A1AC1E0-FB21-4804-8EA2-556CFC1A296A}" destId="{BB36333A-48B1-4710-BF39-88DAE41D17CB}" srcOrd="0" destOrd="0" presId="urn:microsoft.com/office/officeart/2005/8/layout/hierarchy1"/>
    <dgm:cxn modelId="{F3EC8328-3D3D-4AC7-8F29-9A95DFA10AB6}" type="presParOf" srcId="{0A1AC1E0-FB21-4804-8EA2-556CFC1A296A}" destId="{8D93DC14-4EB3-4843-81DB-E35E6A5A41D6}" srcOrd="1" destOrd="0" presId="urn:microsoft.com/office/officeart/2005/8/layout/hierarchy1"/>
    <dgm:cxn modelId="{BE1AA1D0-8929-4711-9F17-807A65AD009B}" type="presParOf" srcId="{DF3736D9-5607-48A4-8466-31F6C18CFAB6}" destId="{37A7186A-C3EA-4D9C-88CA-42F03A2B01E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B46115-195E-4690-BE55-0A5DD51BEF5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3BF04CC-FFFE-4D48-BA3E-CBBA704EB12E}">
      <dgm:prSet/>
      <dgm:spPr/>
      <dgm:t>
        <a:bodyPr/>
        <a:lstStyle/>
        <a:p>
          <a:r>
            <a:rPr lang="en-US"/>
            <a:t>Starts in mid forties (but it can happen early due to illness/early onset Menopasue)</a:t>
          </a:r>
        </a:p>
      </dgm:t>
    </dgm:pt>
    <dgm:pt modelId="{130320FE-398C-4298-A758-DF338644611D}" type="parTrans" cxnId="{A061A306-254D-4C07-8FC3-8049FC7B2363}">
      <dgm:prSet/>
      <dgm:spPr/>
      <dgm:t>
        <a:bodyPr/>
        <a:lstStyle/>
        <a:p>
          <a:endParaRPr lang="en-US"/>
        </a:p>
      </dgm:t>
    </dgm:pt>
    <dgm:pt modelId="{1FBE00FE-3AD0-4983-A8F4-2A5E257EF0F6}" type="sibTrans" cxnId="{A061A306-254D-4C07-8FC3-8049FC7B2363}">
      <dgm:prSet/>
      <dgm:spPr/>
      <dgm:t>
        <a:bodyPr/>
        <a:lstStyle/>
        <a:p>
          <a:endParaRPr lang="en-US"/>
        </a:p>
      </dgm:t>
    </dgm:pt>
    <dgm:pt modelId="{6DE42BBA-AB50-4EB8-99B2-C5363A2F380B}">
      <dgm:prSet/>
      <dgm:spPr/>
      <dgm:t>
        <a:bodyPr/>
        <a:lstStyle/>
        <a:p>
          <a:r>
            <a:rPr lang="en-US"/>
            <a:t>Can last for up 10 years</a:t>
          </a:r>
        </a:p>
      </dgm:t>
    </dgm:pt>
    <dgm:pt modelId="{71E5C7BD-AA07-4BE3-BCF2-4D39CD9CB13D}" type="parTrans" cxnId="{ED3A8949-8B7A-49D1-BE19-FC154C8735DA}">
      <dgm:prSet/>
      <dgm:spPr/>
      <dgm:t>
        <a:bodyPr/>
        <a:lstStyle/>
        <a:p>
          <a:endParaRPr lang="en-US"/>
        </a:p>
      </dgm:t>
    </dgm:pt>
    <dgm:pt modelId="{1106E228-154A-49FA-A32E-7DE5FC64FFF4}" type="sibTrans" cxnId="{ED3A8949-8B7A-49D1-BE19-FC154C8735DA}">
      <dgm:prSet/>
      <dgm:spPr/>
      <dgm:t>
        <a:bodyPr/>
        <a:lstStyle/>
        <a:p>
          <a:endParaRPr lang="en-US"/>
        </a:p>
      </dgm:t>
    </dgm:pt>
    <dgm:pt modelId="{1C98CF4E-8E25-4F8A-96F2-D91BDCC005FF}">
      <dgm:prSet/>
      <dgm:spPr/>
      <dgm:t>
        <a:bodyPr/>
        <a:lstStyle/>
        <a:p>
          <a:r>
            <a:rPr lang="en-US"/>
            <a:t>Every woman will go through this</a:t>
          </a:r>
        </a:p>
      </dgm:t>
    </dgm:pt>
    <dgm:pt modelId="{97BD67D6-2626-4AE8-BCFB-B761E67724F1}" type="parTrans" cxnId="{3DE29C6A-5CEA-46DD-AB1C-F46DC9336DD5}">
      <dgm:prSet/>
      <dgm:spPr/>
      <dgm:t>
        <a:bodyPr/>
        <a:lstStyle/>
        <a:p>
          <a:endParaRPr lang="en-US"/>
        </a:p>
      </dgm:t>
    </dgm:pt>
    <dgm:pt modelId="{E1553F13-C829-40BB-8A74-494F234C4897}" type="sibTrans" cxnId="{3DE29C6A-5CEA-46DD-AB1C-F46DC9336DD5}">
      <dgm:prSet/>
      <dgm:spPr/>
      <dgm:t>
        <a:bodyPr/>
        <a:lstStyle/>
        <a:p>
          <a:endParaRPr lang="en-US"/>
        </a:p>
      </dgm:t>
    </dgm:pt>
    <dgm:pt modelId="{9045BF1D-3A55-4685-A471-661BAB30D862}">
      <dgm:prSet/>
      <dgm:spPr/>
      <dgm:t>
        <a:bodyPr/>
        <a:lstStyle/>
        <a:p>
          <a:r>
            <a:rPr lang="en-US"/>
            <a:t>25% will have severe symptoms</a:t>
          </a:r>
        </a:p>
      </dgm:t>
    </dgm:pt>
    <dgm:pt modelId="{6693B30A-7E41-4BA1-9F07-C876FA81AE80}" type="parTrans" cxnId="{D6D16804-3FB4-4E34-A193-DB7DED408CA5}">
      <dgm:prSet/>
      <dgm:spPr/>
      <dgm:t>
        <a:bodyPr/>
        <a:lstStyle/>
        <a:p>
          <a:endParaRPr lang="en-US"/>
        </a:p>
      </dgm:t>
    </dgm:pt>
    <dgm:pt modelId="{746F1B22-3FDD-4B3A-9FFD-7BC24E0CB16B}" type="sibTrans" cxnId="{D6D16804-3FB4-4E34-A193-DB7DED408CA5}">
      <dgm:prSet/>
      <dgm:spPr/>
      <dgm:t>
        <a:bodyPr/>
        <a:lstStyle/>
        <a:p>
          <a:endParaRPr lang="en-US"/>
        </a:p>
      </dgm:t>
    </dgm:pt>
    <dgm:pt modelId="{A34844B0-F1EB-4BC1-BECB-4B422ACFA46A}">
      <dgm:prSet/>
      <dgm:spPr/>
      <dgm:t>
        <a:bodyPr/>
        <a:lstStyle/>
        <a:p>
          <a:r>
            <a:rPr lang="en-US"/>
            <a:t>Impacts our long-term health</a:t>
          </a:r>
        </a:p>
      </dgm:t>
    </dgm:pt>
    <dgm:pt modelId="{0B6204C7-3A69-4C19-8BF4-6C4B9D11662F}" type="parTrans" cxnId="{9568917B-D38C-4E19-970C-E10FEDE30617}">
      <dgm:prSet/>
      <dgm:spPr/>
      <dgm:t>
        <a:bodyPr/>
        <a:lstStyle/>
        <a:p>
          <a:endParaRPr lang="en-US"/>
        </a:p>
      </dgm:t>
    </dgm:pt>
    <dgm:pt modelId="{54DEE2BC-6E9A-484E-BCAC-06E1A1206FFC}" type="sibTrans" cxnId="{9568917B-D38C-4E19-970C-E10FEDE30617}">
      <dgm:prSet/>
      <dgm:spPr/>
      <dgm:t>
        <a:bodyPr/>
        <a:lstStyle/>
        <a:p>
          <a:endParaRPr lang="en-US"/>
        </a:p>
      </dgm:t>
    </dgm:pt>
    <dgm:pt modelId="{83C8A73D-FDA5-40CF-8291-98C95A036285}" type="pres">
      <dgm:prSet presAssocID="{FBB46115-195E-4690-BE55-0A5DD51BEF54}" presName="vert0" presStyleCnt="0">
        <dgm:presLayoutVars>
          <dgm:dir/>
          <dgm:animOne val="branch"/>
          <dgm:animLvl val="lvl"/>
        </dgm:presLayoutVars>
      </dgm:prSet>
      <dgm:spPr/>
      <dgm:t>
        <a:bodyPr/>
        <a:lstStyle/>
        <a:p>
          <a:endParaRPr lang="en-US"/>
        </a:p>
      </dgm:t>
    </dgm:pt>
    <dgm:pt modelId="{467E1B3D-0E40-417B-89AA-9F72F6C03D50}" type="pres">
      <dgm:prSet presAssocID="{43BF04CC-FFFE-4D48-BA3E-CBBA704EB12E}" presName="thickLine" presStyleLbl="alignNode1" presStyleIdx="0" presStyleCnt="5"/>
      <dgm:spPr/>
    </dgm:pt>
    <dgm:pt modelId="{2E8E45EE-DF52-4F55-9375-FAAD3A604A8E}" type="pres">
      <dgm:prSet presAssocID="{43BF04CC-FFFE-4D48-BA3E-CBBA704EB12E}" presName="horz1" presStyleCnt="0"/>
      <dgm:spPr/>
    </dgm:pt>
    <dgm:pt modelId="{F4F1CAF2-387B-40D9-BD8E-2DE8A683E793}" type="pres">
      <dgm:prSet presAssocID="{43BF04CC-FFFE-4D48-BA3E-CBBA704EB12E}" presName="tx1" presStyleLbl="revTx" presStyleIdx="0" presStyleCnt="5"/>
      <dgm:spPr/>
      <dgm:t>
        <a:bodyPr/>
        <a:lstStyle/>
        <a:p>
          <a:endParaRPr lang="en-US"/>
        </a:p>
      </dgm:t>
    </dgm:pt>
    <dgm:pt modelId="{3E3D189E-D666-44C5-BBF9-7BB687EB3ACE}" type="pres">
      <dgm:prSet presAssocID="{43BF04CC-FFFE-4D48-BA3E-CBBA704EB12E}" presName="vert1" presStyleCnt="0"/>
      <dgm:spPr/>
    </dgm:pt>
    <dgm:pt modelId="{6B96258A-9115-422C-9D4B-A21A608D4D12}" type="pres">
      <dgm:prSet presAssocID="{6DE42BBA-AB50-4EB8-99B2-C5363A2F380B}" presName="thickLine" presStyleLbl="alignNode1" presStyleIdx="1" presStyleCnt="5"/>
      <dgm:spPr/>
    </dgm:pt>
    <dgm:pt modelId="{787ACDA3-827D-43BA-981C-9A6029FA5C16}" type="pres">
      <dgm:prSet presAssocID="{6DE42BBA-AB50-4EB8-99B2-C5363A2F380B}" presName="horz1" presStyleCnt="0"/>
      <dgm:spPr/>
    </dgm:pt>
    <dgm:pt modelId="{BC2DCE45-EC7D-4468-AA74-BCEB405B0F18}" type="pres">
      <dgm:prSet presAssocID="{6DE42BBA-AB50-4EB8-99B2-C5363A2F380B}" presName="tx1" presStyleLbl="revTx" presStyleIdx="1" presStyleCnt="5"/>
      <dgm:spPr/>
      <dgm:t>
        <a:bodyPr/>
        <a:lstStyle/>
        <a:p>
          <a:endParaRPr lang="en-US"/>
        </a:p>
      </dgm:t>
    </dgm:pt>
    <dgm:pt modelId="{951F372E-A3E1-412B-892F-35BACF19CE20}" type="pres">
      <dgm:prSet presAssocID="{6DE42BBA-AB50-4EB8-99B2-C5363A2F380B}" presName="vert1" presStyleCnt="0"/>
      <dgm:spPr/>
    </dgm:pt>
    <dgm:pt modelId="{9D44F0BA-1B63-471E-9F7B-E5DB89BFCF19}" type="pres">
      <dgm:prSet presAssocID="{1C98CF4E-8E25-4F8A-96F2-D91BDCC005FF}" presName="thickLine" presStyleLbl="alignNode1" presStyleIdx="2" presStyleCnt="5"/>
      <dgm:spPr/>
    </dgm:pt>
    <dgm:pt modelId="{4B2FA779-8B79-496E-84A6-B55C51FA192D}" type="pres">
      <dgm:prSet presAssocID="{1C98CF4E-8E25-4F8A-96F2-D91BDCC005FF}" presName="horz1" presStyleCnt="0"/>
      <dgm:spPr/>
    </dgm:pt>
    <dgm:pt modelId="{339BCAEA-595C-4235-B870-3F042B2DE2D3}" type="pres">
      <dgm:prSet presAssocID="{1C98CF4E-8E25-4F8A-96F2-D91BDCC005FF}" presName="tx1" presStyleLbl="revTx" presStyleIdx="2" presStyleCnt="5"/>
      <dgm:spPr/>
      <dgm:t>
        <a:bodyPr/>
        <a:lstStyle/>
        <a:p>
          <a:endParaRPr lang="en-US"/>
        </a:p>
      </dgm:t>
    </dgm:pt>
    <dgm:pt modelId="{4011E0EB-52F7-4A85-BE84-14C63F4D4D18}" type="pres">
      <dgm:prSet presAssocID="{1C98CF4E-8E25-4F8A-96F2-D91BDCC005FF}" presName="vert1" presStyleCnt="0"/>
      <dgm:spPr/>
    </dgm:pt>
    <dgm:pt modelId="{E54BC792-5B08-446A-91B9-40D9C870ABF1}" type="pres">
      <dgm:prSet presAssocID="{9045BF1D-3A55-4685-A471-661BAB30D862}" presName="thickLine" presStyleLbl="alignNode1" presStyleIdx="3" presStyleCnt="5"/>
      <dgm:spPr/>
    </dgm:pt>
    <dgm:pt modelId="{1C7A03DA-5C3D-4DDD-81A4-FD91DFE26B26}" type="pres">
      <dgm:prSet presAssocID="{9045BF1D-3A55-4685-A471-661BAB30D862}" presName="horz1" presStyleCnt="0"/>
      <dgm:spPr/>
    </dgm:pt>
    <dgm:pt modelId="{2AC41320-2D4D-4DEB-833A-1C2836002D37}" type="pres">
      <dgm:prSet presAssocID="{9045BF1D-3A55-4685-A471-661BAB30D862}" presName="tx1" presStyleLbl="revTx" presStyleIdx="3" presStyleCnt="5"/>
      <dgm:spPr/>
      <dgm:t>
        <a:bodyPr/>
        <a:lstStyle/>
        <a:p>
          <a:endParaRPr lang="en-US"/>
        </a:p>
      </dgm:t>
    </dgm:pt>
    <dgm:pt modelId="{F9349528-672B-4600-A8E4-6533849D3109}" type="pres">
      <dgm:prSet presAssocID="{9045BF1D-3A55-4685-A471-661BAB30D862}" presName="vert1" presStyleCnt="0"/>
      <dgm:spPr/>
    </dgm:pt>
    <dgm:pt modelId="{948BF31C-7F0D-4ECC-9AF2-8E1BF50C45C3}" type="pres">
      <dgm:prSet presAssocID="{A34844B0-F1EB-4BC1-BECB-4B422ACFA46A}" presName="thickLine" presStyleLbl="alignNode1" presStyleIdx="4" presStyleCnt="5"/>
      <dgm:spPr/>
    </dgm:pt>
    <dgm:pt modelId="{0147ED71-034E-448E-AD6D-C86248B9E4C7}" type="pres">
      <dgm:prSet presAssocID="{A34844B0-F1EB-4BC1-BECB-4B422ACFA46A}" presName="horz1" presStyleCnt="0"/>
      <dgm:spPr/>
    </dgm:pt>
    <dgm:pt modelId="{40B49B3B-40DD-4C88-98DC-565CCE146EBA}" type="pres">
      <dgm:prSet presAssocID="{A34844B0-F1EB-4BC1-BECB-4B422ACFA46A}" presName="tx1" presStyleLbl="revTx" presStyleIdx="4" presStyleCnt="5"/>
      <dgm:spPr/>
      <dgm:t>
        <a:bodyPr/>
        <a:lstStyle/>
        <a:p>
          <a:endParaRPr lang="en-US"/>
        </a:p>
      </dgm:t>
    </dgm:pt>
    <dgm:pt modelId="{F2607732-B22C-4E67-A3FD-A42D54B66485}" type="pres">
      <dgm:prSet presAssocID="{A34844B0-F1EB-4BC1-BECB-4B422ACFA46A}" presName="vert1" presStyleCnt="0"/>
      <dgm:spPr/>
    </dgm:pt>
  </dgm:ptLst>
  <dgm:cxnLst>
    <dgm:cxn modelId="{1C7B2BF9-AFCB-46AD-B237-997A4F8463D1}" type="presOf" srcId="{A34844B0-F1EB-4BC1-BECB-4B422ACFA46A}" destId="{40B49B3B-40DD-4C88-98DC-565CCE146EBA}" srcOrd="0" destOrd="0" presId="urn:microsoft.com/office/officeart/2008/layout/LinedList"/>
    <dgm:cxn modelId="{9568917B-D38C-4E19-970C-E10FEDE30617}" srcId="{FBB46115-195E-4690-BE55-0A5DD51BEF54}" destId="{A34844B0-F1EB-4BC1-BECB-4B422ACFA46A}" srcOrd="4" destOrd="0" parTransId="{0B6204C7-3A69-4C19-8BF4-6C4B9D11662F}" sibTransId="{54DEE2BC-6E9A-484E-BCAC-06E1A1206FFC}"/>
    <dgm:cxn modelId="{45D71A8D-D935-45D1-8923-64A573E7C11E}" type="presOf" srcId="{6DE42BBA-AB50-4EB8-99B2-C5363A2F380B}" destId="{BC2DCE45-EC7D-4468-AA74-BCEB405B0F18}" srcOrd="0" destOrd="0" presId="urn:microsoft.com/office/officeart/2008/layout/LinedList"/>
    <dgm:cxn modelId="{70B72E0A-17DC-4675-B9E5-906A0E58A8CB}" type="presOf" srcId="{43BF04CC-FFFE-4D48-BA3E-CBBA704EB12E}" destId="{F4F1CAF2-387B-40D9-BD8E-2DE8A683E793}" srcOrd="0" destOrd="0" presId="urn:microsoft.com/office/officeart/2008/layout/LinedList"/>
    <dgm:cxn modelId="{04FE3857-B2AA-4D92-B692-BB82BACBB823}" type="presOf" srcId="{1C98CF4E-8E25-4F8A-96F2-D91BDCC005FF}" destId="{339BCAEA-595C-4235-B870-3F042B2DE2D3}" srcOrd="0" destOrd="0" presId="urn:microsoft.com/office/officeart/2008/layout/LinedList"/>
    <dgm:cxn modelId="{ED3A8949-8B7A-49D1-BE19-FC154C8735DA}" srcId="{FBB46115-195E-4690-BE55-0A5DD51BEF54}" destId="{6DE42BBA-AB50-4EB8-99B2-C5363A2F380B}" srcOrd="1" destOrd="0" parTransId="{71E5C7BD-AA07-4BE3-BCF2-4D39CD9CB13D}" sibTransId="{1106E228-154A-49FA-A32E-7DE5FC64FFF4}"/>
    <dgm:cxn modelId="{DB63476E-756A-4956-A0F0-5EF586F58FEC}" type="presOf" srcId="{9045BF1D-3A55-4685-A471-661BAB30D862}" destId="{2AC41320-2D4D-4DEB-833A-1C2836002D37}" srcOrd="0" destOrd="0" presId="urn:microsoft.com/office/officeart/2008/layout/LinedList"/>
    <dgm:cxn modelId="{A061A306-254D-4C07-8FC3-8049FC7B2363}" srcId="{FBB46115-195E-4690-BE55-0A5DD51BEF54}" destId="{43BF04CC-FFFE-4D48-BA3E-CBBA704EB12E}" srcOrd="0" destOrd="0" parTransId="{130320FE-398C-4298-A758-DF338644611D}" sibTransId="{1FBE00FE-3AD0-4983-A8F4-2A5E257EF0F6}"/>
    <dgm:cxn modelId="{0B6E1CD4-8937-45D6-8764-BF5CF0AC352C}" type="presOf" srcId="{FBB46115-195E-4690-BE55-0A5DD51BEF54}" destId="{83C8A73D-FDA5-40CF-8291-98C95A036285}" srcOrd="0" destOrd="0" presId="urn:microsoft.com/office/officeart/2008/layout/LinedList"/>
    <dgm:cxn modelId="{3DE29C6A-5CEA-46DD-AB1C-F46DC9336DD5}" srcId="{FBB46115-195E-4690-BE55-0A5DD51BEF54}" destId="{1C98CF4E-8E25-4F8A-96F2-D91BDCC005FF}" srcOrd="2" destOrd="0" parTransId="{97BD67D6-2626-4AE8-BCFB-B761E67724F1}" sibTransId="{E1553F13-C829-40BB-8A74-494F234C4897}"/>
    <dgm:cxn modelId="{D6D16804-3FB4-4E34-A193-DB7DED408CA5}" srcId="{FBB46115-195E-4690-BE55-0A5DD51BEF54}" destId="{9045BF1D-3A55-4685-A471-661BAB30D862}" srcOrd="3" destOrd="0" parTransId="{6693B30A-7E41-4BA1-9F07-C876FA81AE80}" sibTransId="{746F1B22-3FDD-4B3A-9FFD-7BC24E0CB16B}"/>
    <dgm:cxn modelId="{025D8ECA-BDCE-4A76-8AFF-6CDFB03BB1B2}" type="presParOf" srcId="{83C8A73D-FDA5-40CF-8291-98C95A036285}" destId="{467E1B3D-0E40-417B-89AA-9F72F6C03D50}" srcOrd="0" destOrd="0" presId="urn:microsoft.com/office/officeart/2008/layout/LinedList"/>
    <dgm:cxn modelId="{0ACECF52-28DD-4EA7-B148-B4B4403BE5F1}" type="presParOf" srcId="{83C8A73D-FDA5-40CF-8291-98C95A036285}" destId="{2E8E45EE-DF52-4F55-9375-FAAD3A604A8E}" srcOrd="1" destOrd="0" presId="urn:microsoft.com/office/officeart/2008/layout/LinedList"/>
    <dgm:cxn modelId="{B8C942BA-8752-4525-A762-6820414FAFFC}" type="presParOf" srcId="{2E8E45EE-DF52-4F55-9375-FAAD3A604A8E}" destId="{F4F1CAF2-387B-40D9-BD8E-2DE8A683E793}" srcOrd="0" destOrd="0" presId="urn:microsoft.com/office/officeart/2008/layout/LinedList"/>
    <dgm:cxn modelId="{70D562A0-AAB8-4532-8248-0D4ADC011D53}" type="presParOf" srcId="{2E8E45EE-DF52-4F55-9375-FAAD3A604A8E}" destId="{3E3D189E-D666-44C5-BBF9-7BB687EB3ACE}" srcOrd="1" destOrd="0" presId="urn:microsoft.com/office/officeart/2008/layout/LinedList"/>
    <dgm:cxn modelId="{0FD85E8F-D170-4446-892C-4DA37743CF9A}" type="presParOf" srcId="{83C8A73D-FDA5-40CF-8291-98C95A036285}" destId="{6B96258A-9115-422C-9D4B-A21A608D4D12}" srcOrd="2" destOrd="0" presId="urn:microsoft.com/office/officeart/2008/layout/LinedList"/>
    <dgm:cxn modelId="{D45108E2-3229-462A-9146-A5CC32A92598}" type="presParOf" srcId="{83C8A73D-FDA5-40CF-8291-98C95A036285}" destId="{787ACDA3-827D-43BA-981C-9A6029FA5C16}" srcOrd="3" destOrd="0" presId="urn:microsoft.com/office/officeart/2008/layout/LinedList"/>
    <dgm:cxn modelId="{3059060D-02BF-4484-9D58-B5B99DCAEBCA}" type="presParOf" srcId="{787ACDA3-827D-43BA-981C-9A6029FA5C16}" destId="{BC2DCE45-EC7D-4468-AA74-BCEB405B0F18}" srcOrd="0" destOrd="0" presId="urn:microsoft.com/office/officeart/2008/layout/LinedList"/>
    <dgm:cxn modelId="{49C1668D-92F5-4A09-A9FC-79830E775162}" type="presParOf" srcId="{787ACDA3-827D-43BA-981C-9A6029FA5C16}" destId="{951F372E-A3E1-412B-892F-35BACF19CE20}" srcOrd="1" destOrd="0" presId="urn:microsoft.com/office/officeart/2008/layout/LinedList"/>
    <dgm:cxn modelId="{F96EA5CC-5A71-4CF4-B8C6-5A724D1887BD}" type="presParOf" srcId="{83C8A73D-FDA5-40CF-8291-98C95A036285}" destId="{9D44F0BA-1B63-471E-9F7B-E5DB89BFCF19}" srcOrd="4" destOrd="0" presId="urn:microsoft.com/office/officeart/2008/layout/LinedList"/>
    <dgm:cxn modelId="{444AB363-1C2F-451D-8004-EFC50A1A9D47}" type="presParOf" srcId="{83C8A73D-FDA5-40CF-8291-98C95A036285}" destId="{4B2FA779-8B79-496E-84A6-B55C51FA192D}" srcOrd="5" destOrd="0" presId="urn:microsoft.com/office/officeart/2008/layout/LinedList"/>
    <dgm:cxn modelId="{468F02E9-9858-43FD-A959-78C6C3323A99}" type="presParOf" srcId="{4B2FA779-8B79-496E-84A6-B55C51FA192D}" destId="{339BCAEA-595C-4235-B870-3F042B2DE2D3}" srcOrd="0" destOrd="0" presId="urn:microsoft.com/office/officeart/2008/layout/LinedList"/>
    <dgm:cxn modelId="{C4F3CE69-948B-402A-B763-663329B10EF4}" type="presParOf" srcId="{4B2FA779-8B79-496E-84A6-B55C51FA192D}" destId="{4011E0EB-52F7-4A85-BE84-14C63F4D4D18}" srcOrd="1" destOrd="0" presId="urn:microsoft.com/office/officeart/2008/layout/LinedList"/>
    <dgm:cxn modelId="{1E152DDC-C145-4E1A-B16C-96ADB74027F9}" type="presParOf" srcId="{83C8A73D-FDA5-40CF-8291-98C95A036285}" destId="{E54BC792-5B08-446A-91B9-40D9C870ABF1}" srcOrd="6" destOrd="0" presId="urn:microsoft.com/office/officeart/2008/layout/LinedList"/>
    <dgm:cxn modelId="{F4309D4D-3283-46D8-A6CB-DED503276A16}" type="presParOf" srcId="{83C8A73D-FDA5-40CF-8291-98C95A036285}" destId="{1C7A03DA-5C3D-4DDD-81A4-FD91DFE26B26}" srcOrd="7" destOrd="0" presId="urn:microsoft.com/office/officeart/2008/layout/LinedList"/>
    <dgm:cxn modelId="{F39F3070-0A51-4357-851E-EE9CAFE58449}" type="presParOf" srcId="{1C7A03DA-5C3D-4DDD-81A4-FD91DFE26B26}" destId="{2AC41320-2D4D-4DEB-833A-1C2836002D37}" srcOrd="0" destOrd="0" presId="urn:microsoft.com/office/officeart/2008/layout/LinedList"/>
    <dgm:cxn modelId="{4BC35233-8F2B-4A3B-A0AC-17F090AFDA8D}" type="presParOf" srcId="{1C7A03DA-5C3D-4DDD-81A4-FD91DFE26B26}" destId="{F9349528-672B-4600-A8E4-6533849D3109}" srcOrd="1" destOrd="0" presId="urn:microsoft.com/office/officeart/2008/layout/LinedList"/>
    <dgm:cxn modelId="{12EA8E66-5E9D-4786-AA10-B942A03DAB1C}" type="presParOf" srcId="{83C8A73D-FDA5-40CF-8291-98C95A036285}" destId="{948BF31C-7F0D-4ECC-9AF2-8E1BF50C45C3}" srcOrd="8" destOrd="0" presId="urn:microsoft.com/office/officeart/2008/layout/LinedList"/>
    <dgm:cxn modelId="{EDB5ED0C-7627-4A4D-B83B-21A9B16D5427}" type="presParOf" srcId="{83C8A73D-FDA5-40CF-8291-98C95A036285}" destId="{0147ED71-034E-448E-AD6D-C86248B9E4C7}" srcOrd="9" destOrd="0" presId="urn:microsoft.com/office/officeart/2008/layout/LinedList"/>
    <dgm:cxn modelId="{5C221F1D-D8A6-4495-85E4-D9534598C4B3}" type="presParOf" srcId="{0147ED71-034E-448E-AD6D-C86248B9E4C7}" destId="{40B49B3B-40DD-4C88-98DC-565CCE146EBA}" srcOrd="0" destOrd="0" presId="urn:microsoft.com/office/officeart/2008/layout/LinedList"/>
    <dgm:cxn modelId="{F64D047A-39E2-4A2F-832C-85819502124F}" type="presParOf" srcId="{0147ED71-034E-448E-AD6D-C86248B9E4C7}" destId="{F2607732-B22C-4E67-A3FD-A42D54B6648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5917B4-AEF8-4F9A-9F21-CD82BE2DB3ED}"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424BEBAD-F9A5-478C-A002-9E8F050575AB}">
      <dgm:prSet/>
      <dgm:spPr/>
      <dgm:t>
        <a:bodyPr/>
        <a:lstStyle/>
        <a:p>
          <a:r>
            <a:rPr lang="en-US"/>
            <a:t>We are not all the same. Ethnicity, disability, socio-economic background can all have an impact on Menopause.</a:t>
          </a:r>
        </a:p>
      </dgm:t>
    </dgm:pt>
    <dgm:pt modelId="{FBD0D7E3-C8CE-4868-885E-6B55CAB69A04}" type="parTrans" cxnId="{30D1F2B5-567A-4B62-8A18-992E91C590B7}">
      <dgm:prSet/>
      <dgm:spPr/>
      <dgm:t>
        <a:bodyPr/>
        <a:lstStyle/>
        <a:p>
          <a:endParaRPr lang="en-US"/>
        </a:p>
      </dgm:t>
    </dgm:pt>
    <dgm:pt modelId="{93EE43A1-544E-4102-8BD3-48B929672E01}" type="sibTrans" cxnId="{30D1F2B5-567A-4B62-8A18-992E91C590B7}">
      <dgm:prSet/>
      <dgm:spPr/>
      <dgm:t>
        <a:bodyPr/>
        <a:lstStyle/>
        <a:p>
          <a:endParaRPr lang="en-US"/>
        </a:p>
      </dgm:t>
    </dgm:pt>
    <dgm:pt modelId="{48805DC7-21E2-4FD8-B70C-10A8F007EC98}">
      <dgm:prSet/>
      <dgm:spPr/>
      <dgm:t>
        <a:bodyPr/>
        <a:lstStyle/>
        <a:p>
          <a:r>
            <a:rPr lang="en-US"/>
            <a:t>Neurodiverse &amp; Menopause</a:t>
          </a:r>
        </a:p>
      </dgm:t>
    </dgm:pt>
    <dgm:pt modelId="{455D1D99-0C12-49AC-87EE-7A2E52E8EFDB}" type="parTrans" cxnId="{73115BE0-25CD-45AC-8C88-014784CFB5C6}">
      <dgm:prSet/>
      <dgm:spPr/>
      <dgm:t>
        <a:bodyPr/>
        <a:lstStyle/>
        <a:p>
          <a:endParaRPr lang="en-US"/>
        </a:p>
      </dgm:t>
    </dgm:pt>
    <dgm:pt modelId="{27CD1B03-07A8-43B7-A0EC-06A5CCE226B7}" type="sibTrans" cxnId="{73115BE0-25CD-45AC-8C88-014784CFB5C6}">
      <dgm:prSet/>
      <dgm:spPr/>
      <dgm:t>
        <a:bodyPr/>
        <a:lstStyle/>
        <a:p>
          <a:endParaRPr lang="en-US"/>
        </a:p>
      </dgm:t>
    </dgm:pt>
    <dgm:pt modelId="{79920AD2-906F-4C3F-A90A-AC64CC6681E0}">
      <dgm:prSet/>
      <dgm:spPr/>
      <dgm:t>
        <a:bodyPr/>
        <a:lstStyle/>
        <a:p>
          <a:r>
            <a:rPr lang="en-US"/>
            <a:t>Women of colour &amp; Menopause </a:t>
          </a:r>
        </a:p>
      </dgm:t>
    </dgm:pt>
    <dgm:pt modelId="{E413E975-5F1F-443A-908B-64B4ABAFF980}" type="parTrans" cxnId="{2E8102F6-9417-4CF6-A54A-E1D2457CC6CE}">
      <dgm:prSet/>
      <dgm:spPr/>
      <dgm:t>
        <a:bodyPr/>
        <a:lstStyle/>
        <a:p>
          <a:endParaRPr lang="en-US"/>
        </a:p>
      </dgm:t>
    </dgm:pt>
    <dgm:pt modelId="{A8E903BB-A39E-4B27-AAF9-F884FAB29869}" type="sibTrans" cxnId="{2E8102F6-9417-4CF6-A54A-E1D2457CC6CE}">
      <dgm:prSet/>
      <dgm:spPr/>
      <dgm:t>
        <a:bodyPr/>
        <a:lstStyle/>
        <a:p>
          <a:endParaRPr lang="en-US"/>
        </a:p>
      </dgm:t>
    </dgm:pt>
    <dgm:pt modelId="{9E5B12CA-4A56-4395-9239-9F891FEFC2AF}" type="pres">
      <dgm:prSet presAssocID="{9F5917B4-AEF8-4F9A-9F21-CD82BE2DB3ED}" presName="outerComposite" presStyleCnt="0">
        <dgm:presLayoutVars>
          <dgm:chMax val="5"/>
          <dgm:dir/>
          <dgm:resizeHandles val="exact"/>
        </dgm:presLayoutVars>
      </dgm:prSet>
      <dgm:spPr/>
      <dgm:t>
        <a:bodyPr/>
        <a:lstStyle/>
        <a:p>
          <a:endParaRPr lang="en-US"/>
        </a:p>
      </dgm:t>
    </dgm:pt>
    <dgm:pt modelId="{7373106F-BA3E-4AFA-9B81-8114841472EA}" type="pres">
      <dgm:prSet presAssocID="{9F5917B4-AEF8-4F9A-9F21-CD82BE2DB3ED}" presName="dummyMaxCanvas" presStyleCnt="0">
        <dgm:presLayoutVars/>
      </dgm:prSet>
      <dgm:spPr/>
    </dgm:pt>
    <dgm:pt modelId="{661AFB0F-7865-4D20-8B79-4F83ED2DA466}" type="pres">
      <dgm:prSet presAssocID="{9F5917B4-AEF8-4F9A-9F21-CD82BE2DB3ED}" presName="ThreeNodes_1" presStyleLbl="node1" presStyleIdx="0" presStyleCnt="3">
        <dgm:presLayoutVars>
          <dgm:bulletEnabled val="1"/>
        </dgm:presLayoutVars>
      </dgm:prSet>
      <dgm:spPr/>
      <dgm:t>
        <a:bodyPr/>
        <a:lstStyle/>
        <a:p>
          <a:endParaRPr lang="en-US"/>
        </a:p>
      </dgm:t>
    </dgm:pt>
    <dgm:pt modelId="{FAB2598E-6772-4506-99E5-0AA4AC19DCA9}" type="pres">
      <dgm:prSet presAssocID="{9F5917B4-AEF8-4F9A-9F21-CD82BE2DB3ED}" presName="ThreeNodes_2" presStyleLbl="node1" presStyleIdx="1" presStyleCnt="3">
        <dgm:presLayoutVars>
          <dgm:bulletEnabled val="1"/>
        </dgm:presLayoutVars>
      </dgm:prSet>
      <dgm:spPr/>
      <dgm:t>
        <a:bodyPr/>
        <a:lstStyle/>
        <a:p>
          <a:endParaRPr lang="en-US"/>
        </a:p>
      </dgm:t>
    </dgm:pt>
    <dgm:pt modelId="{D28C2F16-8CC9-4F62-8A2A-32E27742F5A0}" type="pres">
      <dgm:prSet presAssocID="{9F5917B4-AEF8-4F9A-9F21-CD82BE2DB3ED}" presName="ThreeNodes_3" presStyleLbl="node1" presStyleIdx="2" presStyleCnt="3">
        <dgm:presLayoutVars>
          <dgm:bulletEnabled val="1"/>
        </dgm:presLayoutVars>
      </dgm:prSet>
      <dgm:spPr/>
      <dgm:t>
        <a:bodyPr/>
        <a:lstStyle/>
        <a:p>
          <a:endParaRPr lang="en-US"/>
        </a:p>
      </dgm:t>
    </dgm:pt>
    <dgm:pt modelId="{D0ED7790-0882-44FE-9EE2-44781B0CC238}" type="pres">
      <dgm:prSet presAssocID="{9F5917B4-AEF8-4F9A-9F21-CD82BE2DB3ED}" presName="ThreeConn_1-2" presStyleLbl="fgAccFollowNode1" presStyleIdx="0" presStyleCnt="2">
        <dgm:presLayoutVars>
          <dgm:bulletEnabled val="1"/>
        </dgm:presLayoutVars>
      </dgm:prSet>
      <dgm:spPr/>
      <dgm:t>
        <a:bodyPr/>
        <a:lstStyle/>
        <a:p>
          <a:endParaRPr lang="en-US"/>
        </a:p>
      </dgm:t>
    </dgm:pt>
    <dgm:pt modelId="{06B4D427-A157-43D3-B5E6-80B55FFAE9FE}" type="pres">
      <dgm:prSet presAssocID="{9F5917B4-AEF8-4F9A-9F21-CD82BE2DB3ED}" presName="ThreeConn_2-3" presStyleLbl="fgAccFollowNode1" presStyleIdx="1" presStyleCnt="2">
        <dgm:presLayoutVars>
          <dgm:bulletEnabled val="1"/>
        </dgm:presLayoutVars>
      </dgm:prSet>
      <dgm:spPr/>
      <dgm:t>
        <a:bodyPr/>
        <a:lstStyle/>
        <a:p>
          <a:endParaRPr lang="en-US"/>
        </a:p>
      </dgm:t>
    </dgm:pt>
    <dgm:pt modelId="{4CD4DBEF-A3C0-49D0-85E0-2CB6244A680D}" type="pres">
      <dgm:prSet presAssocID="{9F5917B4-AEF8-4F9A-9F21-CD82BE2DB3ED}" presName="ThreeNodes_1_text" presStyleLbl="node1" presStyleIdx="2" presStyleCnt="3">
        <dgm:presLayoutVars>
          <dgm:bulletEnabled val="1"/>
        </dgm:presLayoutVars>
      </dgm:prSet>
      <dgm:spPr/>
      <dgm:t>
        <a:bodyPr/>
        <a:lstStyle/>
        <a:p>
          <a:endParaRPr lang="en-US"/>
        </a:p>
      </dgm:t>
    </dgm:pt>
    <dgm:pt modelId="{437BC3AE-AEF7-46CE-A8C3-E5849CB636BD}" type="pres">
      <dgm:prSet presAssocID="{9F5917B4-AEF8-4F9A-9F21-CD82BE2DB3ED}" presName="ThreeNodes_2_text" presStyleLbl="node1" presStyleIdx="2" presStyleCnt="3">
        <dgm:presLayoutVars>
          <dgm:bulletEnabled val="1"/>
        </dgm:presLayoutVars>
      </dgm:prSet>
      <dgm:spPr/>
      <dgm:t>
        <a:bodyPr/>
        <a:lstStyle/>
        <a:p>
          <a:endParaRPr lang="en-US"/>
        </a:p>
      </dgm:t>
    </dgm:pt>
    <dgm:pt modelId="{3A7FCF6E-73A8-444F-A062-8478C4D0F67E}" type="pres">
      <dgm:prSet presAssocID="{9F5917B4-AEF8-4F9A-9F21-CD82BE2DB3ED}" presName="ThreeNodes_3_text" presStyleLbl="node1" presStyleIdx="2" presStyleCnt="3">
        <dgm:presLayoutVars>
          <dgm:bulletEnabled val="1"/>
        </dgm:presLayoutVars>
      </dgm:prSet>
      <dgm:spPr/>
      <dgm:t>
        <a:bodyPr/>
        <a:lstStyle/>
        <a:p>
          <a:endParaRPr lang="en-US"/>
        </a:p>
      </dgm:t>
    </dgm:pt>
  </dgm:ptLst>
  <dgm:cxnLst>
    <dgm:cxn modelId="{2E8102F6-9417-4CF6-A54A-E1D2457CC6CE}" srcId="{9F5917B4-AEF8-4F9A-9F21-CD82BE2DB3ED}" destId="{79920AD2-906F-4C3F-A90A-AC64CC6681E0}" srcOrd="2" destOrd="0" parTransId="{E413E975-5F1F-443A-908B-64B4ABAFF980}" sibTransId="{A8E903BB-A39E-4B27-AAF9-F884FAB29869}"/>
    <dgm:cxn modelId="{C0716225-249D-4E4E-B2D1-94B1D1D50749}" type="presOf" srcId="{79920AD2-906F-4C3F-A90A-AC64CC6681E0}" destId="{D28C2F16-8CC9-4F62-8A2A-32E27742F5A0}" srcOrd="0" destOrd="0" presId="urn:microsoft.com/office/officeart/2005/8/layout/vProcess5"/>
    <dgm:cxn modelId="{630E62CE-523C-424A-9FFF-CD33C0028846}" type="presOf" srcId="{79920AD2-906F-4C3F-A90A-AC64CC6681E0}" destId="{3A7FCF6E-73A8-444F-A062-8478C4D0F67E}" srcOrd="1" destOrd="0" presId="urn:microsoft.com/office/officeart/2005/8/layout/vProcess5"/>
    <dgm:cxn modelId="{73115BE0-25CD-45AC-8C88-014784CFB5C6}" srcId="{9F5917B4-AEF8-4F9A-9F21-CD82BE2DB3ED}" destId="{48805DC7-21E2-4FD8-B70C-10A8F007EC98}" srcOrd="1" destOrd="0" parTransId="{455D1D99-0C12-49AC-87EE-7A2E52E8EFDB}" sibTransId="{27CD1B03-07A8-43B7-A0EC-06A5CCE226B7}"/>
    <dgm:cxn modelId="{30D1F2B5-567A-4B62-8A18-992E91C590B7}" srcId="{9F5917B4-AEF8-4F9A-9F21-CD82BE2DB3ED}" destId="{424BEBAD-F9A5-478C-A002-9E8F050575AB}" srcOrd="0" destOrd="0" parTransId="{FBD0D7E3-C8CE-4868-885E-6B55CAB69A04}" sibTransId="{93EE43A1-544E-4102-8BD3-48B929672E01}"/>
    <dgm:cxn modelId="{8CBA57B8-AFDC-426B-A9F7-9B429671F38D}" type="presOf" srcId="{424BEBAD-F9A5-478C-A002-9E8F050575AB}" destId="{4CD4DBEF-A3C0-49D0-85E0-2CB6244A680D}" srcOrd="1" destOrd="0" presId="urn:microsoft.com/office/officeart/2005/8/layout/vProcess5"/>
    <dgm:cxn modelId="{34110479-896E-4A22-B5B9-BEF456086D9E}" type="presOf" srcId="{424BEBAD-F9A5-478C-A002-9E8F050575AB}" destId="{661AFB0F-7865-4D20-8B79-4F83ED2DA466}" srcOrd="0" destOrd="0" presId="urn:microsoft.com/office/officeart/2005/8/layout/vProcess5"/>
    <dgm:cxn modelId="{9C5CBCD2-5FBF-4949-9CEB-F7B980315D42}" type="presOf" srcId="{93EE43A1-544E-4102-8BD3-48B929672E01}" destId="{D0ED7790-0882-44FE-9EE2-44781B0CC238}" srcOrd="0" destOrd="0" presId="urn:microsoft.com/office/officeart/2005/8/layout/vProcess5"/>
    <dgm:cxn modelId="{5ACE7677-B403-4B31-B777-CD859C794687}" type="presOf" srcId="{48805DC7-21E2-4FD8-B70C-10A8F007EC98}" destId="{FAB2598E-6772-4506-99E5-0AA4AC19DCA9}" srcOrd="0" destOrd="0" presId="urn:microsoft.com/office/officeart/2005/8/layout/vProcess5"/>
    <dgm:cxn modelId="{0084DAC5-04D9-4260-A037-BA956DC0E5D7}" type="presOf" srcId="{48805DC7-21E2-4FD8-B70C-10A8F007EC98}" destId="{437BC3AE-AEF7-46CE-A8C3-E5849CB636BD}" srcOrd="1" destOrd="0" presId="urn:microsoft.com/office/officeart/2005/8/layout/vProcess5"/>
    <dgm:cxn modelId="{5E6253AF-8929-49C0-96B2-C35295E46444}" type="presOf" srcId="{9F5917B4-AEF8-4F9A-9F21-CD82BE2DB3ED}" destId="{9E5B12CA-4A56-4395-9239-9F891FEFC2AF}" srcOrd="0" destOrd="0" presId="urn:microsoft.com/office/officeart/2005/8/layout/vProcess5"/>
    <dgm:cxn modelId="{E1C4AFCA-B5C1-4A35-8C99-B73B455DC1B5}" type="presOf" srcId="{27CD1B03-07A8-43B7-A0EC-06A5CCE226B7}" destId="{06B4D427-A157-43D3-B5E6-80B55FFAE9FE}" srcOrd="0" destOrd="0" presId="urn:microsoft.com/office/officeart/2005/8/layout/vProcess5"/>
    <dgm:cxn modelId="{1504F09E-EB26-4FFB-8EEF-4E533C7FDEF9}" type="presParOf" srcId="{9E5B12CA-4A56-4395-9239-9F891FEFC2AF}" destId="{7373106F-BA3E-4AFA-9B81-8114841472EA}" srcOrd="0" destOrd="0" presId="urn:microsoft.com/office/officeart/2005/8/layout/vProcess5"/>
    <dgm:cxn modelId="{ECDD5257-8307-4A92-A315-802F69149149}" type="presParOf" srcId="{9E5B12CA-4A56-4395-9239-9F891FEFC2AF}" destId="{661AFB0F-7865-4D20-8B79-4F83ED2DA466}" srcOrd="1" destOrd="0" presId="urn:microsoft.com/office/officeart/2005/8/layout/vProcess5"/>
    <dgm:cxn modelId="{BFD68C35-CFA5-46D7-8F75-948FA9EB6C93}" type="presParOf" srcId="{9E5B12CA-4A56-4395-9239-9F891FEFC2AF}" destId="{FAB2598E-6772-4506-99E5-0AA4AC19DCA9}" srcOrd="2" destOrd="0" presId="urn:microsoft.com/office/officeart/2005/8/layout/vProcess5"/>
    <dgm:cxn modelId="{A3A3639B-C867-4D3F-AED5-D1012D8E5CE9}" type="presParOf" srcId="{9E5B12CA-4A56-4395-9239-9F891FEFC2AF}" destId="{D28C2F16-8CC9-4F62-8A2A-32E27742F5A0}" srcOrd="3" destOrd="0" presId="urn:microsoft.com/office/officeart/2005/8/layout/vProcess5"/>
    <dgm:cxn modelId="{05D876CB-6148-4444-A674-ABE978A8C2BA}" type="presParOf" srcId="{9E5B12CA-4A56-4395-9239-9F891FEFC2AF}" destId="{D0ED7790-0882-44FE-9EE2-44781B0CC238}" srcOrd="4" destOrd="0" presId="urn:microsoft.com/office/officeart/2005/8/layout/vProcess5"/>
    <dgm:cxn modelId="{2C46F3A5-9C48-4F0D-9913-FE0128E1FC8E}" type="presParOf" srcId="{9E5B12CA-4A56-4395-9239-9F891FEFC2AF}" destId="{06B4D427-A157-43D3-B5E6-80B55FFAE9FE}" srcOrd="5" destOrd="0" presId="urn:microsoft.com/office/officeart/2005/8/layout/vProcess5"/>
    <dgm:cxn modelId="{114BE320-573D-4E3F-9CA4-45347A634632}" type="presParOf" srcId="{9E5B12CA-4A56-4395-9239-9F891FEFC2AF}" destId="{4CD4DBEF-A3C0-49D0-85E0-2CB6244A680D}" srcOrd="6" destOrd="0" presId="urn:microsoft.com/office/officeart/2005/8/layout/vProcess5"/>
    <dgm:cxn modelId="{0324DB5C-8760-42D2-B7CB-29379679CC12}" type="presParOf" srcId="{9E5B12CA-4A56-4395-9239-9F891FEFC2AF}" destId="{437BC3AE-AEF7-46CE-A8C3-E5849CB636BD}" srcOrd="7" destOrd="0" presId="urn:microsoft.com/office/officeart/2005/8/layout/vProcess5"/>
    <dgm:cxn modelId="{941DDA09-5E69-4F74-855E-79524D9BB3C1}" type="presParOf" srcId="{9E5B12CA-4A56-4395-9239-9F891FEFC2AF}" destId="{3A7FCF6E-73A8-444F-A062-8478C4D0F67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34BF97-0935-4518-836A-32A1D813759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59B5906-D233-489F-A7B3-1BFAAEEA655E}">
      <dgm:prSet/>
      <dgm:spPr/>
      <dgm:t>
        <a:bodyPr/>
        <a:lstStyle/>
        <a:p>
          <a:r>
            <a:rPr lang="en-US"/>
            <a:t>New HRT is highly effective at relieving symptoms</a:t>
          </a:r>
        </a:p>
      </dgm:t>
    </dgm:pt>
    <dgm:pt modelId="{B82C67A7-AC05-48F7-A9AB-1BB3E0152F34}" type="parTrans" cxnId="{437E3B19-38F6-409E-ACD8-DDA00E8C89F8}">
      <dgm:prSet/>
      <dgm:spPr/>
      <dgm:t>
        <a:bodyPr/>
        <a:lstStyle/>
        <a:p>
          <a:endParaRPr lang="en-US"/>
        </a:p>
      </dgm:t>
    </dgm:pt>
    <dgm:pt modelId="{8D8EEA53-F0F0-43DF-9A17-B09402A3A2D1}" type="sibTrans" cxnId="{437E3B19-38F6-409E-ACD8-DDA00E8C89F8}">
      <dgm:prSet/>
      <dgm:spPr/>
      <dgm:t>
        <a:bodyPr/>
        <a:lstStyle/>
        <a:p>
          <a:endParaRPr lang="en-US"/>
        </a:p>
      </dgm:t>
    </dgm:pt>
    <dgm:pt modelId="{0B8F85AC-B648-4188-8806-BFB5BF8803C4}">
      <dgm:prSet/>
      <dgm:spPr/>
      <dgm:t>
        <a:bodyPr/>
        <a:lstStyle/>
        <a:p>
          <a:r>
            <a:rPr lang="en-US"/>
            <a:t>Risks of HRT – Breast Cancer 1 in 8 will get it. Strokes (oral) Blood Clots (oral)</a:t>
          </a:r>
        </a:p>
      </dgm:t>
    </dgm:pt>
    <dgm:pt modelId="{B0392786-E484-4460-9630-A3E31601DCAF}" type="parTrans" cxnId="{CDE983F4-BCC1-4316-BBD1-43C4BD54DD89}">
      <dgm:prSet/>
      <dgm:spPr/>
      <dgm:t>
        <a:bodyPr/>
        <a:lstStyle/>
        <a:p>
          <a:endParaRPr lang="en-US"/>
        </a:p>
      </dgm:t>
    </dgm:pt>
    <dgm:pt modelId="{D420CB6B-E1A3-47DF-B441-17C76327B91C}" type="sibTrans" cxnId="{CDE983F4-BCC1-4316-BBD1-43C4BD54DD89}">
      <dgm:prSet/>
      <dgm:spPr/>
      <dgm:t>
        <a:bodyPr/>
        <a:lstStyle/>
        <a:p>
          <a:endParaRPr lang="en-US"/>
        </a:p>
      </dgm:t>
    </dgm:pt>
    <dgm:pt modelId="{A6733A64-99FD-431B-B9D3-25972B3A23A0}">
      <dgm:prSet/>
      <dgm:spPr/>
      <dgm:t>
        <a:bodyPr/>
        <a:lstStyle/>
        <a:p>
          <a:r>
            <a:rPr lang="en-US"/>
            <a:t>Evidence suggests it can reduce risks of Cardiovascular Disease </a:t>
          </a:r>
        </a:p>
      </dgm:t>
    </dgm:pt>
    <dgm:pt modelId="{904A28AF-A235-4604-AA0B-839060A5EC38}" type="parTrans" cxnId="{25504D21-618C-4C37-BB15-92BB2D5855A8}">
      <dgm:prSet/>
      <dgm:spPr/>
      <dgm:t>
        <a:bodyPr/>
        <a:lstStyle/>
        <a:p>
          <a:endParaRPr lang="en-US"/>
        </a:p>
      </dgm:t>
    </dgm:pt>
    <dgm:pt modelId="{4BB8EA64-F6B3-435C-9931-866CB5B2475A}" type="sibTrans" cxnId="{25504D21-618C-4C37-BB15-92BB2D5855A8}">
      <dgm:prSet/>
      <dgm:spPr/>
      <dgm:t>
        <a:bodyPr/>
        <a:lstStyle/>
        <a:p>
          <a:endParaRPr lang="en-US"/>
        </a:p>
      </dgm:t>
    </dgm:pt>
    <dgm:pt modelId="{13DC284D-F3A9-4855-955F-64891A97E8BE}">
      <dgm:prSet/>
      <dgm:spPr/>
      <dgm:t>
        <a:bodyPr/>
        <a:lstStyle/>
        <a:p>
          <a:r>
            <a:rPr lang="en-US"/>
            <a:t>Risk of Osteoporosis reduced</a:t>
          </a:r>
        </a:p>
      </dgm:t>
    </dgm:pt>
    <dgm:pt modelId="{AE7D568C-5528-4CC0-A004-178855EF29C7}" type="parTrans" cxnId="{B4DADA65-0FBB-4345-BE3B-926AB9A5C418}">
      <dgm:prSet/>
      <dgm:spPr/>
      <dgm:t>
        <a:bodyPr/>
        <a:lstStyle/>
        <a:p>
          <a:endParaRPr lang="en-US"/>
        </a:p>
      </dgm:t>
    </dgm:pt>
    <dgm:pt modelId="{B2F8AAB8-BF36-4060-96A5-6F7CBAAA7DA2}" type="sibTrans" cxnId="{B4DADA65-0FBB-4345-BE3B-926AB9A5C418}">
      <dgm:prSet/>
      <dgm:spPr/>
      <dgm:t>
        <a:bodyPr/>
        <a:lstStyle/>
        <a:p>
          <a:endParaRPr lang="en-US"/>
        </a:p>
      </dgm:t>
    </dgm:pt>
    <dgm:pt modelId="{8848A00C-FFEA-4DD9-9097-3BCD88FC5AC0}">
      <dgm:prSet/>
      <dgm:spPr/>
      <dgm:t>
        <a:bodyPr/>
        <a:lstStyle/>
        <a:p>
          <a:r>
            <a:rPr lang="en-US"/>
            <a:t>Risk of Type 2 Diabetes reduced. </a:t>
          </a:r>
        </a:p>
      </dgm:t>
    </dgm:pt>
    <dgm:pt modelId="{FE7C5889-7125-4414-BAAE-C62AC0DC998F}" type="parTrans" cxnId="{D7723E15-D104-4DEC-AD5C-1A454243F73D}">
      <dgm:prSet/>
      <dgm:spPr/>
      <dgm:t>
        <a:bodyPr/>
        <a:lstStyle/>
        <a:p>
          <a:endParaRPr lang="en-US"/>
        </a:p>
      </dgm:t>
    </dgm:pt>
    <dgm:pt modelId="{F7BB5E4E-F457-4173-80BC-E1DC8FFEBA60}" type="sibTrans" cxnId="{D7723E15-D104-4DEC-AD5C-1A454243F73D}">
      <dgm:prSet/>
      <dgm:spPr/>
      <dgm:t>
        <a:bodyPr/>
        <a:lstStyle/>
        <a:p>
          <a:endParaRPr lang="en-US"/>
        </a:p>
      </dgm:t>
    </dgm:pt>
    <dgm:pt modelId="{B514FFB8-BCA4-46E6-AC1E-54DC17002ABB}">
      <dgm:prSet/>
      <dgm:spPr/>
      <dgm:t>
        <a:bodyPr/>
        <a:lstStyle/>
        <a:p>
          <a:r>
            <a:rPr lang="en-US"/>
            <a:t>Bleeding</a:t>
          </a:r>
        </a:p>
      </dgm:t>
    </dgm:pt>
    <dgm:pt modelId="{07AFFAB2-5AC9-49DC-852A-9C13EA98469D}" type="parTrans" cxnId="{D5C5AA4D-48D0-410A-B07A-7BDC92548C9B}">
      <dgm:prSet/>
      <dgm:spPr/>
      <dgm:t>
        <a:bodyPr/>
        <a:lstStyle/>
        <a:p>
          <a:endParaRPr lang="en-US"/>
        </a:p>
      </dgm:t>
    </dgm:pt>
    <dgm:pt modelId="{D7929716-99EF-4B5F-9DBC-26DD93816186}" type="sibTrans" cxnId="{D5C5AA4D-48D0-410A-B07A-7BDC92548C9B}">
      <dgm:prSet/>
      <dgm:spPr/>
      <dgm:t>
        <a:bodyPr/>
        <a:lstStyle/>
        <a:p>
          <a:endParaRPr lang="en-US"/>
        </a:p>
      </dgm:t>
    </dgm:pt>
    <dgm:pt modelId="{C10D0B4D-FB60-443A-B6AF-AF85E3E1C8F2}">
      <dgm:prSet/>
      <dgm:spPr/>
      <dgm:t>
        <a:bodyPr/>
        <a:lstStyle/>
        <a:p>
          <a:r>
            <a:rPr lang="en-US"/>
            <a:t>Hormonal intolerance </a:t>
          </a:r>
        </a:p>
      </dgm:t>
    </dgm:pt>
    <dgm:pt modelId="{F21CDFA2-A973-43E6-BB22-DEA4EEBA664D}" type="parTrans" cxnId="{F286BCE7-936B-4B61-8082-D23BF53D74A2}">
      <dgm:prSet/>
      <dgm:spPr/>
      <dgm:t>
        <a:bodyPr/>
        <a:lstStyle/>
        <a:p>
          <a:endParaRPr lang="en-US"/>
        </a:p>
      </dgm:t>
    </dgm:pt>
    <dgm:pt modelId="{B114219C-5CD1-4E5B-8595-5CD651E11C46}" type="sibTrans" cxnId="{F286BCE7-936B-4B61-8082-D23BF53D74A2}">
      <dgm:prSet/>
      <dgm:spPr/>
      <dgm:t>
        <a:bodyPr/>
        <a:lstStyle/>
        <a:p>
          <a:endParaRPr lang="en-US"/>
        </a:p>
      </dgm:t>
    </dgm:pt>
    <dgm:pt modelId="{090E9D9C-E08B-46E6-9767-207E46C17D3B}" type="pres">
      <dgm:prSet presAssocID="{AD34BF97-0935-4518-836A-32A1D8137596}" presName="diagram" presStyleCnt="0">
        <dgm:presLayoutVars>
          <dgm:dir/>
          <dgm:resizeHandles val="exact"/>
        </dgm:presLayoutVars>
      </dgm:prSet>
      <dgm:spPr/>
      <dgm:t>
        <a:bodyPr/>
        <a:lstStyle/>
        <a:p>
          <a:endParaRPr lang="en-US"/>
        </a:p>
      </dgm:t>
    </dgm:pt>
    <dgm:pt modelId="{E313AC91-6600-4C05-9D29-9378EFECEE89}" type="pres">
      <dgm:prSet presAssocID="{259B5906-D233-489F-A7B3-1BFAAEEA655E}" presName="node" presStyleLbl="node1" presStyleIdx="0" presStyleCnt="7">
        <dgm:presLayoutVars>
          <dgm:bulletEnabled val="1"/>
        </dgm:presLayoutVars>
      </dgm:prSet>
      <dgm:spPr/>
      <dgm:t>
        <a:bodyPr/>
        <a:lstStyle/>
        <a:p>
          <a:endParaRPr lang="en-US"/>
        </a:p>
      </dgm:t>
    </dgm:pt>
    <dgm:pt modelId="{130A5519-4904-4857-A010-A0A8C5E28EB6}" type="pres">
      <dgm:prSet presAssocID="{8D8EEA53-F0F0-43DF-9A17-B09402A3A2D1}" presName="sibTrans" presStyleCnt="0"/>
      <dgm:spPr/>
    </dgm:pt>
    <dgm:pt modelId="{7BB42C32-13FC-42A7-A644-98E3B72B5965}" type="pres">
      <dgm:prSet presAssocID="{0B8F85AC-B648-4188-8806-BFB5BF8803C4}" presName="node" presStyleLbl="node1" presStyleIdx="1" presStyleCnt="7">
        <dgm:presLayoutVars>
          <dgm:bulletEnabled val="1"/>
        </dgm:presLayoutVars>
      </dgm:prSet>
      <dgm:spPr/>
      <dgm:t>
        <a:bodyPr/>
        <a:lstStyle/>
        <a:p>
          <a:endParaRPr lang="en-US"/>
        </a:p>
      </dgm:t>
    </dgm:pt>
    <dgm:pt modelId="{A6B99AB8-CD72-4531-8B8E-41C3F52C2729}" type="pres">
      <dgm:prSet presAssocID="{D420CB6B-E1A3-47DF-B441-17C76327B91C}" presName="sibTrans" presStyleCnt="0"/>
      <dgm:spPr/>
    </dgm:pt>
    <dgm:pt modelId="{D8C81996-6D40-4962-B3E4-3497722923DD}" type="pres">
      <dgm:prSet presAssocID="{A6733A64-99FD-431B-B9D3-25972B3A23A0}" presName="node" presStyleLbl="node1" presStyleIdx="2" presStyleCnt="7">
        <dgm:presLayoutVars>
          <dgm:bulletEnabled val="1"/>
        </dgm:presLayoutVars>
      </dgm:prSet>
      <dgm:spPr/>
      <dgm:t>
        <a:bodyPr/>
        <a:lstStyle/>
        <a:p>
          <a:endParaRPr lang="en-US"/>
        </a:p>
      </dgm:t>
    </dgm:pt>
    <dgm:pt modelId="{E337DBF7-DEFD-4BA5-A2BD-7CF12C24A552}" type="pres">
      <dgm:prSet presAssocID="{4BB8EA64-F6B3-435C-9931-866CB5B2475A}" presName="sibTrans" presStyleCnt="0"/>
      <dgm:spPr/>
    </dgm:pt>
    <dgm:pt modelId="{8B69EB7F-D503-4955-947F-4033ECB92583}" type="pres">
      <dgm:prSet presAssocID="{13DC284D-F3A9-4855-955F-64891A97E8BE}" presName="node" presStyleLbl="node1" presStyleIdx="3" presStyleCnt="7">
        <dgm:presLayoutVars>
          <dgm:bulletEnabled val="1"/>
        </dgm:presLayoutVars>
      </dgm:prSet>
      <dgm:spPr/>
      <dgm:t>
        <a:bodyPr/>
        <a:lstStyle/>
        <a:p>
          <a:endParaRPr lang="en-US"/>
        </a:p>
      </dgm:t>
    </dgm:pt>
    <dgm:pt modelId="{C5CB748D-BA92-486D-8B3B-6C4DDE79F599}" type="pres">
      <dgm:prSet presAssocID="{B2F8AAB8-BF36-4060-96A5-6F7CBAAA7DA2}" presName="sibTrans" presStyleCnt="0"/>
      <dgm:spPr/>
    </dgm:pt>
    <dgm:pt modelId="{DDC8DE8A-E3D4-48FF-8581-5C4BFDDF502B}" type="pres">
      <dgm:prSet presAssocID="{8848A00C-FFEA-4DD9-9097-3BCD88FC5AC0}" presName="node" presStyleLbl="node1" presStyleIdx="4" presStyleCnt="7">
        <dgm:presLayoutVars>
          <dgm:bulletEnabled val="1"/>
        </dgm:presLayoutVars>
      </dgm:prSet>
      <dgm:spPr/>
      <dgm:t>
        <a:bodyPr/>
        <a:lstStyle/>
        <a:p>
          <a:endParaRPr lang="en-US"/>
        </a:p>
      </dgm:t>
    </dgm:pt>
    <dgm:pt modelId="{E84E540D-2B21-41AF-B726-61A59A9CDBC5}" type="pres">
      <dgm:prSet presAssocID="{F7BB5E4E-F457-4173-80BC-E1DC8FFEBA60}" presName="sibTrans" presStyleCnt="0"/>
      <dgm:spPr/>
    </dgm:pt>
    <dgm:pt modelId="{4B75AFC9-2C1C-4207-A3A6-C276D7AB7BA0}" type="pres">
      <dgm:prSet presAssocID="{B514FFB8-BCA4-46E6-AC1E-54DC17002ABB}" presName="node" presStyleLbl="node1" presStyleIdx="5" presStyleCnt="7">
        <dgm:presLayoutVars>
          <dgm:bulletEnabled val="1"/>
        </dgm:presLayoutVars>
      </dgm:prSet>
      <dgm:spPr/>
      <dgm:t>
        <a:bodyPr/>
        <a:lstStyle/>
        <a:p>
          <a:endParaRPr lang="en-US"/>
        </a:p>
      </dgm:t>
    </dgm:pt>
    <dgm:pt modelId="{A282EB69-1813-4F77-B558-97A6125A5DD9}" type="pres">
      <dgm:prSet presAssocID="{D7929716-99EF-4B5F-9DBC-26DD93816186}" presName="sibTrans" presStyleCnt="0"/>
      <dgm:spPr/>
    </dgm:pt>
    <dgm:pt modelId="{91E1DDD9-2DFB-4D43-A1F5-06180A4803D6}" type="pres">
      <dgm:prSet presAssocID="{C10D0B4D-FB60-443A-B6AF-AF85E3E1C8F2}" presName="node" presStyleLbl="node1" presStyleIdx="6" presStyleCnt="7">
        <dgm:presLayoutVars>
          <dgm:bulletEnabled val="1"/>
        </dgm:presLayoutVars>
      </dgm:prSet>
      <dgm:spPr/>
      <dgm:t>
        <a:bodyPr/>
        <a:lstStyle/>
        <a:p>
          <a:endParaRPr lang="en-US"/>
        </a:p>
      </dgm:t>
    </dgm:pt>
  </dgm:ptLst>
  <dgm:cxnLst>
    <dgm:cxn modelId="{E24FB949-F50F-4749-84D1-F40A551F26D0}" type="presOf" srcId="{0B8F85AC-B648-4188-8806-BFB5BF8803C4}" destId="{7BB42C32-13FC-42A7-A644-98E3B72B5965}" srcOrd="0" destOrd="0" presId="urn:microsoft.com/office/officeart/2005/8/layout/default"/>
    <dgm:cxn modelId="{B4DADA65-0FBB-4345-BE3B-926AB9A5C418}" srcId="{AD34BF97-0935-4518-836A-32A1D8137596}" destId="{13DC284D-F3A9-4855-955F-64891A97E8BE}" srcOrd="3" destOrd="0" parTransId="{AE7D568C-5528-4CC0-A004-178855EF29C7}" sibTransId="{B2F8AAB8-BF36-4060-96A5-6F7CBAAA7DA2}"/>
    <dgm:cxn modelId="{7282EA7C-4553-47AD-A5CB-4E649D2108C7}" type="presOf" srcId="{C10D0B4D-FB60-443A-B6AF-AF85E3E1C8F2}" destId="{91E1DDD9-2DFB-4D43-A1F5-06180A4803D6}" srcOrd="0" destOrd="0" presId="urn:microsoft.com/office/officeart/2005/8/layout/default"/>
    <dgm:cxn modelId="{6FA0524B-04C3-4C1F-836D-3D01D48D7E2B}" type="presOf" srcId="{AD34BF97-0935-4518-836A-32A1D8137596}" destId="{090E9D9C-E08B-46E6-9767-207E46C17D3B}" srcOrd="0" destOrd="0" presId="urn:microsoft.com/office/officeart/2005/8/layout/default"/>
    <dgm:cxn modelId="{D380EE49-9271-4186-B54C-A14F578FD869}" type="presOf" srcId="{A6733A64-99FD-431B-B9D3-25972B3A23A0}" destId="{D8C81996-6D40-4962-B3E4-3497722923DD}" srcOrd="0" destOrd="0" presId="urn:microsoft.com/office/officeart/2005/8/layout/default"/>
    <dgm:cxn modelId="{7E10E6DA-DC54-4242-9F8A-BAB50ABFA4FF}" type="presOf" srcId="{13DC284D-F3A9-4855-955F-64891A97E8BE}" destId="{8B69EB7F-D503-4955-947F-4033ECB92583}" srcOrd="0" destOrd="0" presId="urn:microsoft.com/office/officeart/2005/8/layout/default"/>
    <dgm:cxn modelId="{437E3B19-38F6-409E-ACD8-DDA00E8C89F8}" srcId="{AD34BF97-0935-4518-836A-32A1D8137596}" destId="{259B5906-D233-489F-A7B3-1BFAAEEA655E}" srcOrd="0" destOrd="0" parTransId="{B82C67A7-AC05-48F7-A9AB-1BB3E0152F34}" sibTransId="{8D8EEA53-F0F0-43DF-9A17-B09402A3A2D1}"/>
    <dgm:cxn modelId="{225DB423-499B-4188-B36A-5FB7455E399C}" type="presOf" srcId="{B514FFB8-BCA4-46E6-AC1E-54DC17002ABB}" destId="{4B75AFC9-2C1C-4207-A3A6-C276D7AB7BA0}" srcOrd="0" destOrd="0" presId="urn:microsoft.com/office/officeart/2005/8/layout/default"/>
    <dgm:cxn modelId="{F286BCE7-936B-4B61-8082-D23BF53D74A2}" srcId="{AD34BF97-0935-4518-836A-32A1D8137596}" destId="{C10D0B4D-FB60-443A-B6AF-AF85E3E1C8F2}" srcOrd="6" destOrd="0" parTransId="{F21CDFA2-A973-43E6-BB22-DEA4EEBA664D}" sibTransId="{B114219C-5CD1-4E5B-8595-5CD651E11C46}"/>
    <dgm:cxn modelId="{F5A0F6C7-CCB8-4C35-BF6E-926800029756}" type="presOf" srcId="{8848A00C-FFEA-4DD9-9097-3BCD88FC5AC0}" destId="{DDC8DE8A-E3D4-48FF-8581-5C4BFDDF502B}" srcOrd="0" destOrd="0" presId="urn:microsoft.com/office/officeart/2005/8/layout/default"/>
    <dgm:cxn modelId="{B29CA86E-513E-4B6C-AF5F-4B900E5CD99F}" type="presOf" srcId="{259B5906-D233-489F-A7B3-1BFAAEEA655E}" destId="{E313AC91-6600-4C05-9D29-9378EFECEE89}" srcOrd="0" destOrd="0" presId="urn:microsoft.com/office/officeart/2005/8/layout/default"/>
    <dgm:cxn modelId="{CDE983F4-BCC1-4316-BBD1-43C4BD54DD89}" srcId="{AD34BF97-0935-4518-836A-32A1D8137596}" destId="{0B8F85AC-B648-4188-8806-BFB5BF8803C4}" srcOrd="1" destOrd="0" parTransId="{B0392786-E484-4460-9630-A3E31601DCAF}" sibTransId="{D420CB6B-E1A3-47DF-B441-17C76327B91C}"/>
    <dgm:cxn modelId="{D7723E15-D104-4DEC-AD5C-1A454243F73D}" srcId="{AD34BF97-0935-4518-836A-32A1D8137596}" destId="{8848A00C-FFEA-4DD9-9097-3BCD88FC5AC0}" srcOrd="4" destOrd="0" parTransId="{FE7C5889-7125-4414-BAAE-C62AC0DC998F}" sibTransId="{F7BB5E4E-F457-4173-80BC-E1DC8FFEBA60}"/>
    <dgm:cxn modelId="{25504D21-618C-4C37-BB15-92BB2D5855A8}" srcId="{AD34BF97-0935-4518-836A-32A1D8137596}" destId="{A6733A64-99FD-431B-B9D3-25972B3A23A0}" srcOrd="2" destOrd="0" parTransId="{904A28AF-A235-4604-AA0B-839060A5EC38}" sibTransId="{4BB8EA64-F6B3-435C-9931-866CB5B2475A}"/>
    <dgm:cxn modelId="{D5C5AA4D-48D0-410A-B07A-7BDC92548C9B}" srcId="{AD34BF97-0935-4518-836A-32A1D8137596}" destId="{B514FFB8-BCA4-46E6-AC1E-54DC17002ABB}" srcOrd="5" destOrd="0" parTransId="{07AFFAB2-5AC9-49DC-852A-9C13EA98469D}" sibTransId="{D7929716-99EF-4B5F-9DBC-26DD93816186}"/>
    <dgm:cxn modelId="{4533F286-399E-4F58-823C-4603A34F60F8}" type="presParOf" srcId="{090E9D9C-E08B-46E6-9767-207E46C17D3B}" destId="{E313AC91-6600-4C05-9D29-9378EFECEE89}" srcOrd="0" destOrd="0" presId="urn:microsoft.com/office/officeart/2005/8/layout/default"/>
    <dgm:cxn modelId="{6076C1B3-5DAA-4DA7-B02C-20A7CBF2D8E3}" type="presParOf" srcId="{090E9D9C-E08B-46E6-9767-207E46C17D3B}" destId="{130A5519-4904-4857-A010-A0A8C5E28EB6}" srcOrd="1" destOrd="0" presId="urn:microsoft.com/office/officeart/2005/8/layout/default"/>
    <dgm:cxn modelId="{DA14D8D3-D3C3-480E-B088-D4E28DD115EA}" type="presParOf" srcId="{090E9D9C-E08B-46E6-9767-207E46C17D3B}" destId="{7BB42C32-13FC-42A7-A644-98E3B72B5965}" srcOrd="2" destOrd="0" presId="urn:microsoft.com/office/officeart/2005/8/layout/default"/>
    <dgm:cxn modelId="{25E648B1-41D6-407E-82F3-0182CDF5890A}" type="presParOf" srcId="{090E9D9C-E08B-46E6-9767-207E46C17D3B}" destId="{A6B99AB8-CD72-4531-8B8E-41C3F52C2729}" srcOrd="3" destOrd="0" presId="urn:microsoft.com/office/officeart/2005/8/layout/default"/>
    <dgm:cxn modelId="{33813740-6FBE-41E2-8036-8E5C5AE854BC}" type="presParOf" srcId="{090E9D9C-E08B-46E6-9767-207E46C17D3B}" destId="{D8C81996-6D40-4962-B3E4-3497722923DD}" srcOrd="4" destOrd="0" presId="urn:microsoft.com/office/officeart/2005/8/layout/default"/>
    <dgm:cxn modelId="{00355602-46B3-41E6-87BE-874F68985E20}" type="presParOf" srcId="{090E9D9C-E08B-46E6-9767-207E46C17D3B}" destId="{E337DBF7-DEFD-4BA5-A2BD-7CF12C24A552}" srcOrd="5" destOrd="0" presId="urn:microsoft.com/office/officeart/2005/8/layout/default"/>
    <dgm:cxn modelId="{AA29A2E7-01E9-42FB-ACA2-7C85746F8FB3}" type="presParOf" srcId="{090E9D9C-E08B-46E6-9767-207E46C17D3B}" destId="{8B69EB7F-D503-4955-947F-4033ECB92583}" srcOrd="6" destOrd="0" presId="urn:microsoft.com/office/officeart/2005/8/layout/default"/>
    <dgm:cxn modelId="{CA701D11-EB75-4B07-B636-E9EEC19F90D3}" type="presParOf" srcId="{090E9D9C-E08B-46E6-9767-207E46C17D3B}" destId="{C5CB748D-BA92-486D-8B3B-6C4DDE79F599}" srcOrd="7" destOrd="0" presId="urn:microsoft.com/office/officeart/2005/8/layout/default"/>
    <dgm:cxn modelId="{9078B4EF-AFA1-451A-A1FC-4AEFDC10E241}" type="presParOf" srcId="{090E9D9C-E08B-46E6-9767-207E46C17D3B}" destId="{DDC8DE8A-E3D4-48FF-8581-5C4BFDDF502B}" srcOrd="8" destOrd="0" presId="urn:microsoft.com/office/officeart/2005/8/layout/default"/>
    <dgm:cxn modelId="{914B3B8A-9C6D-413B-824E-A5743301CB18}" type="presParOf" srcId="{090E9D9C-E08B-46E6-9767-207E46C17D3B}" destId="{E84E540D-2B21-41AF-B726-61A59A9CDBC5}" srcOrd="9" destOrd="0" presId="urn:microsoft.com/office/officeart/2005/8/layout/default"/>
    <dgm:cxn modelId="{075DF0DA-AEAA-4316-823A-CBFC5837CEB9}" type="presParOf" srcId="{090E9D9C-E08B-46E6-9767-207E46C17D3B}" destId="{4B75AFC9-2C1C-4207-A3A6-C276D7AB7BA0}" srcOrd="10" destOrd="0" presId="urn:microsoft.com/office/officeart/2005/8/layout/default"/>
    <dgm:cxn modelId="{92947D3E-11C4-4231-92FD-1DED71B0F4B9}" type="presParOf" srcId="{090E9D9C-E08B-46E6-9767-207E46C17D3B}" destId="{A282EB69-1813-4F77-B558-97A6125A5DD9}" srcOrd="11" destOrd="0" presId="urn:microsoft.com/office/officeart/2005/8/layout/default"/>
    <dgm:cxn modelId="{58D2B072-C485-45F8-95F8-1C591EFA9271}" type="presParOf" srcId="{090E9D9C-E08B-46E6-9767-207E46C17D3B}" destId="{91E1DDD9-2DFB-4D43-A1F5-06180A4803D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BA9548-F23A-4978-AB83-E9301E74DC2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C920AE9-2187-4972-95EF-0ACF3A229BD6}">
      <dgm:prSet/>
      <dgm:spPr/>
      <dgm:t>
        <a:bodyPr/>
        <a:lstStyle/>
        <a:p>
          <a:pPr>
            <a:defRPr cap="all"/>
          </a:pPr>
          <a:r>
            <a:rPr lang="en-US"/>
            <a:t>List of medications</a:t>
          </a:r>
        </a:p>
      </dgm:t>
    </dgm:pt>
    <dgm:pt modelId="{2B647409-08BC-4CC6-B8C5-4691369C29D0}" type="parTrans" cxnId="{6E8AF125-F646-4DBE-AC3F-14D2E371D860}">
      <dgm:prSet/>
      <dgm:spPr/>
      <dgm:t>
        <a:bodyPr/>
        <a:lstStyle/>
        <a:p>
          <a:endParaRPr lang="en-US"/>
        </a:p>
      </dgm:t>
    </dgm:pt>
    <dgm:pt modelId="{DA4B3BD6-941A-4FA6-8795-163777D36CB3}" type="sibTrans" cxnId="{6E8AF125-F646-4DBE-AC3F-14D2E371D860}">
      <dgm:prSet/>
      <dgm:spPr/>
      <dgm:t>
        <a:bodyPr/>
        <a:lstStyle/>
        <a:p>
          <a:endParaRPr lang="en-US"/>
        </a:p>
      </dgm:t>
    </dgm:pt>
    <dgm:pt modelId="{A1D976A6-EE70-44F1-8081-324CCB258DED}">
      <dgm:prSet/>
      <dgm:spPr/>
      <dgm:t>
        <a:bodyPr/>
        <a:lstStyle/>
        <a:p>
          <a:pPr>
            <a:defRPr cap="all"/>
          </a:pPr>
          <a:r>
            <a:rPr lang="en-US"/>
            <a:t>Medical history</a:t>
          </a:r>
        </a:p>
      </dgm:t>
    </dgm:pt>
    <dgm:pt modelId="{40566912-44E3-41C3-869A-6C4675CD1FCE}" type="parTrans" cxnId="{D2B38AB6-8E23-41AD-A22B-A133AB7732D6}">
      <dgm:prSet/>
      <dgm:spPr/>
      <dgm:t>
        <a:bodyPr/>
        <a:lstStyle/>
        <a:p>
          <a:endParaRPr lang="en-US"/>
        </a:p>
      </dgm:t>
    </dgm:pt>
    <dgm:pt modelId="{573C4F11-1B1B-46D1-8371-152935426A2A}" type="sibTrans" cxnId="{D2B38AB6-8E23-41AD-A22B-A133AB7732D6}">
      <dgm:prSet/>
      <dgm:spPr/>
      <dgm:t>
        <a:bodyPr/>
        <a:lstStyle/>
        <a:p>
          <a:endParaRPr lang="en-US"/>
        </a:p>
      </dgm:t>
    </dgm:pt>
    <dgm:pt modelId="{5E93F075-B6AE-4C50-9EF4-7111C6F04633}">
      <dgm:prSet/>
      <dgm:spPr/>
      <dgm:t>
        <a:bodyPr/>
        <a:lstStyle/>
        <a:p>
          <a:pPr>
            <a:defRPr cap="all"/>
          </a:pPr>
          <a:r>
            <a:rPr lang="en-US"/>
            <a:t>Key changes – period flow, frequency, sleep quality and duration.</a:t>
          </a:r>
        </a:p>
      </dgm:t>
    </dgm:pt>
    <dgm:pt modelId="{99DDA9A9-0EDD-4D02-AA05-60A6E1D5A31F}" type="parTrans" cxnId="{A82F8355-158C-4C7C-B126-CD8B738E8BC9}">
      <dgm:prSet/>
      <dgm:spPr/>
      <dgm:t>
        <a:bodyPr/>
        <a:lstStyle/>
        <a:p>
          <a:endParaRPr lang="en-US"/>
        </a:p>
      </dgm:t>
    </dgm:pt>
    <dgm:pt modelId="{65FA05DB-4A01-4AD7-9858-6D71D8B27EB6}" type="sibTrans" cxnId="{A82F8355-158C-4C7C-B126-CD8B738E8BC9}">
      <dgm:prSet/>
      <dgm:spPr/>
      <dgm:t>
        <a:bodyPr/>
        <a:lstStyle/>
        <a:p>
          <a:endParaRPr lang="en-US"/>
        </a:p>
      </dgm:t>
    </dgm:pt>
    <dgm:pt modelId="{34EF4C87-B739-4093-8428-6592C7405BB3}">
      <dgm:prSet/>
      <dgm:spPr/>
      <dgm:t>
        <a:bodyPr/>
        <a:lstStyle/>
        <a:p>
          <a:pPr>
            <a:defRPr cap="all"/>
          </a:pPr>
          <a:r>
            <a:rPr lang="en-US"/>
            <a:t>Bring Symptom Tracker with you.</a:t>
          </a:r>
        </a:p>
      </dgm:t>
    </dgm:pt>
    <dgm:pt modelId="{103A9F09-7B3F-4CC4-8324-3B3E1610AF37}" type="parTrans" cxnId="{54FB7F35-3854-4A0D-8A5A-DFB69CEF778D}">
      <dgm:prSet/>
      <dgm:spPr/>
      <dgm:t>
        <a:bodyPr/>
        <a:lstStyle/>
        <a:p>
          <a:endParaRPr lang="en-US"/>
        </a:p>
      </dgm:t>
    </dgm:pt>
    <dgm:pt modelId="{941DEB3E-FFCD-449B-A7D0-57C3E74BD20D}" type="sibTrans" cxnId="{54FB7F35-3854-4A0D-8A5A-DFB69CEF778D}">
      <dgm:prSet/>
      <dgm:spPr/>
      <dgm:t>
        <a:bodyPr/>
        <a:lstStyle/>
        <a:p>
          <a:endParaRPr lang="en-US"/>
        </a:p>
      </dgm:t>
    </dgm:pt>
    <dgm:pt modelId="{150B9A70-75C9-406A-9CE9-9A2D37201CB0}" type="pres">
      <dgm:prSet presAssocID="{DABA9548-F23A-4978-AB83-E9301E74DC20}" presName="root" presStyleCnt="0">
        <dgm:presLayoutVars>
          <dgm:dir/>
          <dgm:resizeHandles val="exact"/>
        </dgm:presLayoutVars>
      </dgm:prSet>
      <dgm:spPr/>
      <dgm:t>
        <a:bodyPr/>
        <a:lstStyle/>
        <a:p>
          <a:endParaRPr lang="en-US"/>
        </a:p>
      </dgm:t>
    </dgm:pt>
    <dgm:pt modelId="{560EBCA4-4872-4BAE-810A-F80BDBBE7CD0}" type="pres">
      <dgm:prSet presAssocID="{3C920AE9-2187-4972-95EF-0ACF3A229BD6}" presName="compNode" presStyleCnt="0"/>
      <dgm:spPr/>
    </dgm:pt>
    <dgm:pt modelId="{6DF3F939-807D-45EF-B46A-FA225548704C}" type="pres">
      <dgm:prSet presAssocID="{3C920AE9-2187-4972-95EF-0ACF3A229BD6}" presName="iconBgRect" presStyleLbl="bgShp" presStyleIdx="0" presStyleCnt="4"/>
      <dgm:spPr/>
    </dgm:pt>
    <dgm:pt modelId="{EA2D4CF5-5FA5-4DC3-BAB9-3D56F95F00C9}" type="pres">
      <dgm:prSet presAssocID="{3C920AE9-2187-4972-95EF-0ACF3A229BD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Medicine"/>
        </a:ext>
      </dgm:extLst>
    </dgm:pt>
    <dgm:pt modelId="{79C50474-F31D-4D80-9186-01C7A31159CB}" type="pres">
      <dgm:prSet presAssocID="{3C920AE9-2187-4972-95EF-0ACF3A229BD6}" presName="spaceRect" presStyleCnt="0"/>
      <dgm:spPr/>
    </dgm:pt>
    <dgm:pt modelId="{DB571B49-18BF-4158-9B99-33A8C9B74B65}" type="pres">
      <dgm:prSet presAssocID="{3C920AE9-2187-4972-95EF-0ACF3A229BD6}" presName="textRect" presStyleLbl="revTx" presStyleIdx="0" presStyleCnt="4">
        <dgm:presLayoutVars>
          <dgm:chMax val="1"/>
          <dgm:chPref val="1"/>
        </dgm:presLayoutVars>
      </dgm:prSet>
      <dgm:spPr/>
      <dgm:t>
        <a:bodyPr/>
        <a:lstStyle/>
        <a:p>
          <a:endParaRPr lang="en-US"/>
        </a:p>
      </dgm:t>
    </dgm:pt>
    <dgm:pt modelId="{92ACE37B-F6DB-4E98-894B-8EAAE156E955}" type="pres">
      <dgm:prSet presAssocID="{DA4B3BD6-941A-4FA6-8795-163777D36CB3}" presName="sibTrans" presStyleCnt="0"/>
      <dgm:spPr/>
    </dgm:pt>
    <dgm:pt modelId="{3D3E50C2-6948-45C0-A2CE-698840D226DB}" type="pres">
      <dgm:prSet presAssocID="{A1D976A6-EE70-44F1-8081-324CCB258DED}" presName="compNode" presStyleCnt="0"/>
      <dgm:spPr/>
    </dgm:pt>
    <dgm:pt modelId="{AC4376E9-3F08-4051-82D3-09C232F342AF}" type="pres">
      <dgm:prSet presAssocID="{A1D976A6-EE70-44F1-8081-324CCB258DED}" presName="iconBgRect" presStyleLbl="bgShp" presStyleIdx="1" presStyleCnt="4"/>
      <dgm:spPr/>
    </dgm:pt>
    <dgm:pt modelId="{8BBEB401-E827-4AF7-B6DD-7A183CB9EF1F}" type="pres">
      <dgm:prSet presAssocID="{A1D976A6-EE70-44F1-8081-324CCB258DE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tethoscope"/>
        </a:ext>
      </dgm:extLst>
    </dgm:pt>
    <dgm:pt modelId="{FD5BF52F-703B-4889-8ED1-B8E9498E5698}" type="pres">
      <dgm:prSet presAssocID="{A1D976A6-EE70-44F1-8081-324CCB258DED}" presName="spaceRect" presStyleCnt="0"/>
      <dgm:spPr/>
    </dgm:pt>
    <dgm:pt modelId="{C9595657-C553-4EB8-A417-B836883F5B32}" type="pres">
      <dgm:prSet presAssocID="{A1D976A6-EE70-44F1-8081-324CCB258DED}" presName="textRect" presStyleLbl="revTx" presStyleIdx="1" presStyleCnt="4">
        <dgm:presLayoutVars>
          <dgm:chMax val="1"/>
          <dgm:chPref val="1"/>
        </dgm:presLayoutVars>
      </dgm:prSet>
      <dgm:spPr/>
      <dgm:t>
        <a:bodyPr/>
        <a:lstStyle/>
        <a:p>
          <a:endParaRPr lang="en-US"/>
        </a:p>
      </dgm:t>
    </dgm:pt>
    <dgm:pt modelId="{F91A775A-CE1F-4F1C-8633-8694FDFA7903}" type="pres">
      <dgm:prSet presAssocID="{573C4F11-1B1B-46D1-8371-152935426A2A}" presName="sibTrans" presStyleCnt="0"/>
      <dgm:spPr/>
    </dgm:pt>
    <dgm:pt modelId="{9BEECAE6-533B-48C8-A5D8-9994B871946D}" type="pres">
      <dgm:prSet presAssocID="{5E93F075-B6AE-4C50-9EF4-7111C6F04633}" presName="compNode" presStyleCnt="0"/>
      <dgm:spPr/>
    </dgm:pt>
    <dgm:pt modelId="{AAB6EE75-1BB4-4E13-814A-07DF6B61043A}" type="pres">
      <dgm:prSet presAssocID="{5E93F075-B6AE-4C50-9EF4-7111C6F04633}" presName="iconBgRect" presStyleLbl="bgShp" presStyleIdx="2" presStyleCnt="4"/>
      <dgm:spPr/>
    </dgm:pt>
    <dgm:pt modelId="{47520BC8-BCA7-4B51-850A-17750284BBDD}" type="pres">
      <dgm:prSet presAssocID="{5E93F075-B6AE-4C50-9EF4-7111C6F0463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Key"/>
        </a:ext>
      </dgm:extLst>
    </dgm:pt>
    <dgm:pt modelId="{ABC758BF-81A7-46DF-9BCA-1034D6724F8B}" type="pres">
      <dgm:prSet presAssocID="{5E93F075-B6AE-4C50-9EF4-7111C6F04633}" presName="spaceRect" presStyleCnt="0"/>
      <dgm:spPr/>
    </dgm:pt>
    <dgm:pt modelId="{0B88BE61-371C-49BA-8D92-8B79741B7BA5}" type="pres">
      <dgm:prSet presAssocID="{5E93F075-B6AE-4C50-9EF4-7111C6F04633}" presName="textRect" presStyleLbl="revTx" presStyleIdx="2" presStyleCnt="4">
        <dgm:presLayoutVars>
          <dgm:chMax val="1"/>
          <dgm:chPref val="1"/>
        </dgm:presLayoutVars>
      </dgm:prSet>
      <dgm:spPr/>
      <dgm:t>
        <a:bodyPr/>
        <a:lstStyle/>
        <a:p>
          <a:endParaRPr lang="en-US"/>
        </a:p>
      </dgm:t>
    </dgm:pt>
    <dgm:pt modelId="{23A959A3-678A-48F0-9D04-267A2DAD0A19}" type="pres">
      <dgm:prSet presAssocID="{65FA05DB-4A01-4AD7-9858-6D71D8B27EB6}" presName="sibTrans" presStyleCnt="0"/>
      <dgm:spPr/>
    </dgm:pt>
    <dgm:pt modelId="{B13D5FA5-BE54-4DCB-B9D4-0828C051FF97}" type="pres">
      <dgm:prSet presAssocID="{34EF4C87-B739-4093-8428-6592C7405BB3}" presName="compNode" presStyleCnt="0"/>
      <dgm:spPr/>
    </dgm:pt>
    <dgm:pt modelId="{6B824AAB-29A2-4C3B-806F-45D96F198AF6}" type="pres">
      <dgm:prSet presAssocID="{34EF4C87-B739-4093-8428-6592C7405BB3}" presName="iconBgRect" presStyleLbl="bgShp" presStyleIdx="3" presStyleCnt="4"/>
      <dgm:spPr/>
    </dgm:pt>
    <dgm:pt modelId="{9043FC18-FC17-4E80-BE6C-68FEAEA14442}" type="pres">
      <dgm:prSet presAssocID="{34EF4C87-B739-4093-8428-6592C7405BB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Needle"/>
        </a:ext>
      </dgm:extLst>
    </dgm:pt>
    <dgm:pt modelId="{593E8A13-D97D-4B92-AB56-9FECDF6DAC12}" type="pres">
      <dgm:prSet presAssocID="{34EF4C87-B739-4093-8428-6592C7405BB3}" presName="spaceRect" presStyleCnt="0"/>
      <dgm:spPr/>
    </dgm:pt>
    <dgm:pt modelId="{C98EA957-FE85-423E-88AE-7982960ABB22}" type="pres">
      <dgm:prSet presAssocID="{34EF4C87-B739-4093-8428-6592C7405BB3}" presName="textRect" presStyleLbl="revTx" presStyleIdx="3" presStyleCnt="4">
        <dgm:presLayoutVars>
          <dgm:chMax val="1"/>
          <dgm:chPref val="1"/>
        </dgm:presLayoutVars>
      </dgm:prSet>
      <dgm:spPr/>
      <dgm:t>
        <a:bodyPr/>
        <a:lstStyle/>
        <a:p>
          <a:endParaRPr lang="en-US"/>
        </a:p>
      </dgm:t>
    </dgm:pt>
  </dgm:ptLst>
  <dgm:cxnLst>
    <dgm:cxn modelId="{A82F8355-158C-4C7C-B126-CD8B738E8BC9}" srcId="{DABA9548-F23A-4978-AB83-E9301E74DC20}" destId="{5E93F075-B6AE-4C50-9EF4-7111C6F04633}" srcOrd="2" destOrd="0" parTransId="{99DDA9A9-0EDD-4D02-AA05-60A6E1D5A31F}" sibTransId="{65FA05DB-4A01-4AD7-9858-6D71D8B27EB6}"/>
    <dgm:cxn modelId="{6E8AF125-F646-4DBE-AC3F-14D2E371D860}" srcId="{DABA9548-F23A-4978-AB83-E9301E74DC20}" destId="{3C920AE9-2187-4972-95EF-0ACF3A229BD6}" srcOrd="0" destOrd="0" parTransId="{2B647409-08BC-4CC6-B8C5-4691369C29D0}" sibTransId="{DA4B3BD6-941A-4FA6-8795-163777D36CB3}"/>
    <dgm:cxn modelId="{54FB7F35-3854-4A0D-8A5A-DFB69CEF778D}" srcId="{DABA9548-F23A-4978-AB83-E9301E74DC20}" destId="{34EF4C87-B739-4093-8428-6592C7405BB3}" srcOrd="3" destOrd="0" parTransId="{103A9F09-7B3F-4CC4-8324-3B3E1610AF37}" sibTransId="{941DEB3E-FFCD-449B-A7D0-57C3E74BD20D}"/>
    <dgm:cxn modelId="{B82700FC-0DC5-4AF6-8B5B-B83048DA63E8}" type="presOf" srcId="{DABA9548-F23A-4978-AB83-E9301E74DC20}" destId="{150B9A70-75C9-406A-9CE9-9A2D37201CB0}" srcOrd="0" destOrd="0" presId="urn:microsoft.com/office/officeart/2018/5/layout/IconCircleLabelList"/>
    <dgm:cxn modelId="{59530BCC-FB94-42A9-8EF3-B8E02C7F2D53}" type="presOf" srcId="{A1D976A6-EE70-44F1-8081-324CCB258DED}" destId="{C9595657-C553-4EB8-A417-B836883F5B32}" srcOrd="0" destOrd="0" presId="urn:microsoft.com/office/officeart/2018/5/layout/IconCircleLabelList"/>
    <dgm:cxn modelId="{D2B38AB6-8E23-41AD-A22B-A133AB7732D6}" srcId="{DABA9548-F23A-4978-AB83-E9301E74DC20}" destId="{A1D976A6-EE70-44F1-8081-324CCB258DED}" srcOrd="1" destOrd="0" parTransId="{40566912-44E3-41C3-869A-6C4675CD1FCE}" sibTransId="{573C4F11-1B1B-46D1-8371-152935426A2A}"/>
    <dgm:cxn modelId="{94B8888E-D9ED-4D74-9037-2126C719235B}" type="presOf" srcId="{5E93F075-B6AE-4C50-9EF4-7111C6F04633}" destId="{0B88BE61-371C-49BA-8D92-8B79741B7BA5}" srcOrd="0" destOrd="0" presId="urn:microsoft.com/office/officeart/2018/5/layout/IconCircleLabelList"/>
    <dgm:cxn modelId="{4C06C7A3-0E98-464E-9863-73238D80F0CA}" type="presOf" srcId="{3C920AE9-2187-4972-95EF-0ACF3A229BD6}" destId="{DB571B49-18BF-4158-9B99-33A8C9B74B65}" srcOrd="0" destOrd="0" presId="urn:microsoft.com/office/officeart/2018/5/layout/IconCircleLabelList"/>
    <dgm:cxn modelId="{77EEAC7F-D3D9-4B77-B42A-FCE610EE6723}" type="presOf" srcId="{34EF4C87-B739-4093-8428-6592C7405BB3}" destId="{C98EA957-FE85-423E-88AE-7982960ABB22}" srcOrd="0" destOrd="0" presId="urn:microsoft.com/office/officeart/2018/5/layout/IconCircleLabelList"/>
    <dgm:cxn modelId="{E8CD7ED1-32EB-4B11-A8D9-8AF297C530BF}" type="presParOf" srcId="{150B9A70-75C9-406A-9CE9-9A2D37201CB0}" destId="{560EBCA4-4872-4BAE-810A-F80BDBBE7CD0}" srcOrd="0" destOrd="0" presId="urn:microsoft.com/office/officeart/2018/5/layout/IconCircleLabelList"/>
    <dgm:cxn modelId="{90AA38C4-A8D8-4986-9AFA-1BC2942F60C9}" type="presParOf" srcId="{560EBCA4-4872-4BAE-810A-F80BDBBE7CD0}" destId="{6DF3F939-807D-45EF-B46A-FA225548704C}" srcOrd="0" destOrd="0" presId="urn:microsoft.com/office/officeart/2018/5/layout/IconCircleLabelList"/>
    <dgm:cxn modelId="{636CC5E3-82CE-44BF-8F44-0B66F3412E04}" type="presParOf" srcId="{560EBCA4-4872-4BAE-810A-F80BDBBE7CD0}" destId="{EA2D4CF5-5FA5-4DC3-BAB9-3D56F95F00C9}" srcOrd="1" destOrd="0" presId="urn:microsoft.com/office/officeart/2018/5/layout/IconCircleLabelList"/>
    <dgm:cxn modelId="{7A3C8454-505B-422F-8EFF-CF565D352D9C}" type="presParOf" srcId="{560EBCA4-4872-4BAE-810A-F80BDBBE7CD0}" destId="{79C50474-F31D-4D80-9186-01C7A31159CB}" srcOrd="2" destOrd="0" presId="urn:microsoft.com/office/officeart/2018/5/layout/IconCircleLabelList"/>
    <dgm:cxn modelId="{C19C2A57-F8BC-42DB-B97B-308529317854}" type="presParOf" srcId="{560EBCA4-4872-4BAE-810A-F80BDBBE7CD0}" destId="{DB571B49-18BF-4158-9B99-33A8C9B74B65}" srcOrd="3" destOrd="0" presId="urn:microsoft.com/office/officeart/2018/5/layout/IconCircleLabelList"/>
    <dgm:cxn modelId="{88B82C1E-B158-43C7-8334-3C01703CC361}" type="presParOf" srcId="{150B9A70-75C9-406A-9CE9-9A2D37201CB0}" destId="{92ACE37B-F6DB-4E98-894B-8EAAE156E955}" srcOrd="1" destOrd="0" presId="urn:microsoft.com/office/officeart/2018/5/layout/IconCircleLabelList"/>
    <dgm:cxn modelId="{2931C08E-94FB-4B65-AAC2-7DBE476AF1C8}" type="presParOf" srcId="{150B9A70-75C9-406A-9CE9-9A2D37201CB0}" destId="{3D3E50C2-6948-45C0-A2CE-698840D226DB}" srcOrd="2" destOrd="0" presId="urn:microsoft.com/office/officeart/2018/5/layout/IconCircleLabelList"/>
    <dgm:cxn modelId="{08DD49A5-5A0D-44D5-B7AD-B6B395DEC983}" type="presParOf" srcId="{3D3E50C2-6948-45C0-A2CE-698840D226DB}" destId="{AC4376E9-3F08-4051-82D3-09C232F342AF}" srcOrd="0" destOrd="0" presId="urn:microsoft.com/office/officeart/2018/5/layout/IconCircleLabelList"/>
    <dgm:cxn modelId="{679603DB-DA82-4782-B3EA-57545C2052AA}" type="presParOf" srcId="{3D3E50C2-6948-45C0-A2CE-698840D226DB}" destId="{8BBEB401-E827-4AF7-B6DD-7A183CB9EF1F}" srcOrd="1" destOrd="0" presId="urn:microsoft.com/office/officeart/2018/5/layout/IconCircleLabelList"/>
    <dgm:cxn modelId="{A6A8FE75-1D3B-42BC-A270-69CF6455AF6F}" type="presParOf" srcId="{3D3E50C2-6948-45C0-A2CE-698840D226DB}" destId="{FD5BF52F-703B-4889-8ED1-B8E9498E5698}" srcOrd="2" destOrd="0" presId="urn:microsoft.com/office/officeart/2018/5/layout/IconCircleLabelList"/>
    <dgm:cxn modelId="{ED30F761-D13A-4822-9A74-FC7D23342903}" type="presParOf" srcId="{3D3E50C2-6948-45C0-A2CE-698840D226DB}" destId="{C9595657-C553-4EB8-A417-B836883F5B32}" srcOrd="3" destOrd="0" presId="urn:microsoft.com/office/officeart/2018/5/layout/IconCircleLabelList"/>
    <dgm:cxn modelId="{8E860D25-ECF5-45FB-9329-226CDC25D0AC}" type="presParOf" srcId="{150B9A70-75C9-406A-9CE9-9A2D37201CB0}" destId="{F91A775A-CE1F-4F1C-8633-8694FDFA7903}" srcOrd="3" destOrd="0" presId="urn:microsoft.com/office/officeart/2018/5/layout/IconCircleLabelList"/>
    <dgm:cxn modelId="{522E4AF8-5F4D-4707-AC3D-BED519F35415}" type="presParOf" srcId="{150B9A70-75C9-406A-9CE9-9A2D37201CB0}" destId="{9BEECAE6-533B-48C8-A5D8-9994B871946D}" srcOrd="4" destOrd="0" presId="urn:microsoft.com/office/officeart/2018/5/layout/IconCircleLabelList"/>
    <dgm:cxn modelId="{6E3759F0-6F92-41C5-9DCF-387F5CB390B6}" type="presParOf" srcId="{9BEECAE6-533B-48C8-A5D8-9994B871946D}" destId="{AAB6EE75-1BB4-4E13-814A-07DF6B61043A}" srcOrd="0" destOrd="0" presId="urn:microsoft.com/office/officeart/2018/5/layout/IconCircleLabelList"/>
    <dgm:cxn modelId="{84877BD8-3375-4A74-8A8E-97A19B59745E}" type="presParOf" srcId="{9BEECAE6-533B-48C8-A5D8-9994B871946D}" destId="{47520BC8-BCA7-4B51-850A-17750284BBDD}" srcOrd="1" destOrd="0" presId="urn:microsoft.com/office/officeart/2018/5/layout/IconCircleLabelList"/>
    <dgm:cxn modelId="{9D3C486F-B738-41A8-B1C4-14050ABE1EF6}" type="presParOf" srcId="{9BEECAE6-533B-48C8-A5D8-9994B871946D}" destId="{ABC758BF-81A7-46DF-9BCA-1034D6724F8B}" srcOrd="2" destOrd="0" presId="urn:microsoft.com/office/officeart/2018/5/layout/IconCircleLabelList"/>
    <dgm:cxn modelId="{1912E724-053C-47B4-BEFE-F9D8AE9DB96D}" type="presParOf" srcId="{9BEECAE6-533B-48C8-A5D8-9994B871946D}" destId="{0B88BE61-371C-49BA-8D92-8B79741B7BA5}" srcOrd="3" destOrd="0" presId="urn:microsoft.com/office/officeart/2018/5/layout/IconCircleLabelList"/>
    <dgm:cxn modelId="{5E1DFEF4-9F6A-4590-9E66-C7D367A69681}" type="presParOf" srcId="{150B9A70-75C9-406A-9CE9-9A2D37201CB0}" destId="{23A959A3-678A-48F0-9D04-267A2DAD0A19}" srcOrd="5" destOrd="0" presId="urn:microsoft.com/office/officeart/2018/5/layout/IconCircleLabelList"/>
    <dgm:cxn modelId="{D8F00231-9C43-4B62-BE6F-F36A923F4B77}" type="presParOf" srcId="{150B9A70-75C9-406A-9CE9-9A2D37201CB0}" destId="{B13D5FA5-BE54-4DCB-B9D4-0828C051FF97}" srcOrd="6" destOrd="0" presId="urn:microsoft.com/office/officeart/2018/5/layout/IconCircleLabelList"/>
    <dgm:cxn modelId="{61C61F89-F559-4385-8891-49758C9C6361}" type="presParOf" srcId="{B13D5FA5-BE54-4DCB-B9D4-0828C051FF97}" destId="{6B824AAB-29A2-4C3B-806F-45D96F198AF6}" srcOrd="0" destOrd="0" presId="urn:microsoft.com/office/officeart/2018/5/layout/IconCircleLabelList"/>
    <dgm:cxn modelId="{51FA0F39-E773-4FC1-A219-DCC727A635B8}" type="presParOf" srcId="{B13D5FA5-BE54-4DCB-B9D4-0828C051FF97}" destId="{9043FC18-FC17-4E80-BE6C-68FEAEA14442}" srcOrd="1" destOrd="0" presId="urn:microsoft.com/office/officeart/2018/5/layout/IconCircleLabelList"/>
    <dgm:cxn modelId="{C836E223-4EF9-4CCB-B014-34C52A6D13CF}" type="presParOf" srcId="{B13D5FA5-BE54-4DCB-B9D4-0828C051FF97}" destId="{593E8A13-D97D-4B92-AB56-9FECDF6DAC12}" srcOrd="2" destOrd="0" presId="urn:microsoft.com/office/officeart/2018/5/layout/IconCircleLabelList"/>
    <dgm:cxn modelId="{AB01C174-B341-4D8F-A118-E2C34C2A7951}" type="presParOf" srcId="{B13D5FA5-BE54-4DCB-B9D4-0828C051FF97}" destId="{C98EA957-FE85-423E-88AE-7982960ABB2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45054D-4079-4C8D-ADAD-CAB33447B4C8}"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6EC97D21-A3C6-4E6A-9188-6AEA1D90DE28}">
      <dgm:prSet/>
      <dgm:spPr/>
      <dgm:t>
        <a:bodyPr/>
        <a:lstStyle/>
        <a:p>
          <a:r>
            <a:rPr lang="en-US"/>
            <a:t>Supplements and vitamins </a:t>
          </a:r>
        </a:p>
      </dgm:t>
    </dgm:pt>
    <dgm:pt modelId="{9AEF145B-F4F4-4F75-ACAB-7FD37467BA6C}" type="parTrans" cxnId="{76CFD5BB-DFF4-49A9-A8FC-34CB6F1EB224}">
      <dgm:prSet/>
      <dgm:spPr/>
      <dgm:t>
        <a:bodyPr/>
        <a:lstStyle/>
        <a:p>
          <a:endParaRPr lang="en-US"/>
        </a:p>
      </dgm:t>
    </dgm:pt>
    <dgm:pt modelId="{FC2425EF-EFFB-4CCE-8B7E-71A9D4290DB1}" type="sibTrans" cxnId="{76CFD5BB-DFF4-49A9-A8FC-34CB6F1EB224}">
      <dgm:prSet/>
      <dgm:spPr/>
      <dgm:t>
        <a:bodyPr/>
        <a:lstStyle/>
        <a:p>
          <a:endParaRPr lang="en-US"/>
        </a:p>
      </dgm:t>
    </dgm:pt>
    <dgm:pt modelId="{B83B57AD-C214-4C59-A92A-DC1CC0F65ABC}">
      <dgm:prSet/>
      <dgm:spPr/>
      <dgm:t>
        <a:bodyPr/>
        <a:lstStyle/>
        <a:p>
          <a:r>
            <a:rPr lang="en-US"/>
            <a:t>Herbal remedies </a:t>
          </a:r>
        </a:p>
      </dgm:t>
    </dgm:pt>
    <dgm:pt modelId="{A744B5A3-7F2C-4AC1-A81B-81151541B72F}" type="parTrans" cxnId="{309A3361-E9A8-4879-8734-866598C0A3C7}">
      <dgm:prSet/>
      <dgm:spPr/>
      <dgm:t>
        <a:bodyPr/>
        <a:lstStyle/>
        <a:p>
          <a:endParaRPr lang="en-US"/>
        </a:p>
      </dgm:t>
    </dgm:pt>
    <dgm:pt modelId="{D1CE1016-F778-4A97-BB6D-547831CBAC08}" type="sibTrans" cxnId="{309A3361-E9A8-4879-8734-866598C0A3C7}">
      <dgm:prSet/>
      <dgm:spPr/>
      <dgm:t>
        <a:bodyPr/>
        <a:lstStyle/>
        <a:p>
          <a:endParaRPr lang="en-US"/>
        </a:p>
      </dgm:t>
    </dgm:pt>
    <dgm:pt modelId="{854B3DDC-8D23-4029-B65B-66A5451687DB}">
      <dgm:prSet/>
      <dgm:spPr/>
      <dgm:t>
        <a:bodyPr/>
        <a:lstStyle/>
        <a:p>
          <a:r>
            <a:rPr lang="en-US"/>
            <a:t>CBT – Cognitive Behavior Therapy</a:t>
          </a:r>
        </a:p>
      </dgm:t>
    </dgm:pt>
    <dgm:pt modelId="{9B9656F6-0AA2-4699-98B0-689B26F28D60}" type="parTrans" cxnId="{90D5E558-9081-4742-8EAD-76F7E52D4FCB}">
      <dgm:prSet/>
      <dgm:spPr/>
      <dgm:t>
        <a:bodyPr/>
        <a:lstStyle/>
        <a:p>
          <a:endParaRPr lang="en-US"/>
        </a:p>
      </dgm:t>
    </dgm:pt>
    <dgm:pt modelId="{A7D7FA26-E34C-4C4B-BB56-1B756BAE9B4F}" type="sibTrans" cxnId="{90D5E558-9081-4742-8EAD-76F7E52D4FCB}">
      <dgm:prSet/>
      <dgm:spPr/>
      <dgm:t>
        <a:bodyPr/>
        <a:lstStyle/>
        <a:p>
          <a:endParaRPr lang="en-US"/>
        </a:p>
      </dgm:t>
    </dgm:pt>
    <dgm:pt modelId="{6EF1AEC1-AB2F-4175-B4C7-11455FA4F2B2}">
      <dgm:prSet/>
      <dgm:spPr/>
      <dgm:t>
        <a:bodyPr/>
        <a:lstStyle/>
        <a:p>
          <a:r>
            <a:rPr lang="en-US"/>
            <a:t>DIET &amp; EXERCISE!!! </a:t>
          </a:r>
        </a:p>
      </dgm:t>
    </dgm:pt>
    <dgm:pt modelId="{2D9A31CD-BA66-4032-9155-B0011272DB62}" type="parTrans" cxnId="{58E3FADA-29BA-4BF8-B88D-D340CF374DCE}">
      <dgm:prSet/>
      <dgm:spPr/>
      <dgm:t>
        <a:bodyPr/>
        <a:lstStyle/>
        <a:p>
          <a:endParaRPr lang="en-US"/>
        </a:p>
      </dgm:t>
    </dgm:pt>
    <dgm:pt modelId="{D9885AC4-57E4-4C70-A891-AE2737FCC6B0}" type="sibTrans" cxnId="{58E3FADA-29BA-4BF8-B88D-D340CF374DCE}">
      <dgm:prSet/>
      <dgm:spPr/>
      <dgm:t>
        <a:bodyPr/>
        <a:lstStyle/>
        <a:p>
          <a:endParaRPr lang="en-US"/>
        </a:p>
      </dgm:t>
    </dgm:pt>
    <dgm:pt modelId="{6C010534-3517-46D3-A3D8-6339FA65704A}" type="pres">
      <dgm:prSet presAssocID="{D445054D-4079-4C8D-ADAD-CAB33447B4C8}" presName="linear" presStyleCnt="0">
        <dgm:presLayoutVars>
          <dgm:animLvl val="lvl"/>
          <dgm:resizeHandles val="exact"/>
        </dgm:presLayoutVars>
      </dgm:prSet>
      <dgm:spPr/>
      <dgm:t>
        <a:bodyPr/>
        <a:lstStyle/>
        <a:p>
          <a:endParaRPr lang="en-US"/>
        </a:p>
      </dgm:t>
    </dgm:pt>
    <dgm:pt modelId="{3EB4C4BE-D0A1-437B-BE20-BCA530675FCC}" type="pres">
      <dgm:prSet presAssocID="{6EC97D21-A3C6-4E6A-9188-6AEA1D90DE28}" presName="parentText" presStyleLbl="node1" presStyleIdx="0" presStyleCnt="4">
        <dgm:presLayoutVars>
          <dgm:chMax val="0"/>
          <dgm:bulletEnabled val="1"/>
        </dgm:presLayoutVars>
      </dgm:prSet>
      <dgm:spPr/>
      <dgm:t>
        <a:bodyPr/>
        <a:lstStyle/>
        <a:p>
          <a:endParaRPr lang="en-US"/>
        </a:p>
      </dgm:t>
    </dgm:pt>
    <dgm:pt modelId="{B6EDDF08-0F4D-47A3-A44B-ABEC482804D7}" type="pres">
      <dgm:prSet presAssocID="{FC2425EF-EFFB-4CCE-8B7E-71A9D4290DB1}" presName="spacer" presStyleCnt="0"/>
      <dgm:spPr/>
    </dgm:pt>
    <dgm:pt modelId="{66D1819B-EA10-46A5-9B64-B7D7A5E2C21C}" type="pres">
      <dgm:prSet presAssocID="{B83B57AD-C214-4C59-A92A-DC1CC0F65ABC}" presName="parentText" presStyleLbl="node1" presStyleIdx="1" presStyleCnt="4">
        <dgm:presLayoutVars>
          <dgm:chMax val="0"/>
          <dgm:bulletEnabled val="1"/>
        </dgm:presLayoutVars>
      </dgm:prSet>
      <dgm:spPr/>
      <dgm:t>
        <a:bodyPr/>
        <a:lstStyle/>
        <a:p>
          <a:endParaRPr lang="en-US"/>
        </a:p>
      </dgm:t>
    </dgm:pt>
    <dgm:pt modelId="{7BA8D68B-C242-4213-B867-402C90A27319}" type="pres">
      <dgm:prSet presAssocID="{D1CE1016-F778-4A97-BB6D-547831CBAC08}" presName="spacer" presStyleCnt="0"/>
      <dgm:spPr/>
    </dgm:pt>
    <dgm:pt modelId="{57C4E6E7-ED52-4475-AEAD-FB0866375584}" type="pres">
      <dgm:prSet presAssocID="{854B3DDC-8D23-4029-B65B-66A5451687DB}" presName="parentText" presStyleLbl="node1" presStyleIdx="2" presStyleCnt="4">
        <dgm:presLayoutVars>
          <dgm:chMax val="0"/>
          <dgm:bulletEnabled val="1"/>
        </dgm:presLayoutVars>
      </dgm:prSet>
      <dgm:spPr/>
      <dgm:t>
        <a:bodyPr/>
        <a:lstStyle/>
        <a:p>
          <a:endParaRPr lang="en-US"/>
        </a:p>
      </dgm:t>
    </dgm:pt>
    <dgm:pt modelId="{65FD6A27-2A40-4E34-A227-9E89E2A0A972}" type="pres">
      <dgm:prSet presAssocID="{A7D7FA26-E34C-4C4B-BB56-1B756BAE9B4F}" presName="spacer" presStyleCnt="0"/>
      <dgm:spPr/>
    </dgm:pt>
    <dgm:pt modelId="{6EB0E4ED-C009-496B-A2C9-31275691AD4D}" type="pres">
      <dgm:prSet presAssocID="{6EF1AEC1-AB2F-4175-B4C7-11455FA4F2B2}" presName="parentText" presStyleLbl="node1" presStyleIdx="3" presStyleCnt="4">
        <dgm:presLayoutVars>
          <dgm:chMax val="0"/>
          <dgm:bulletEnabled val="1"/>
        </dgm:presLayoutVars>
      </dgm:prSet>
      <dgm:spPr/>
      <dgm:t>
        <a:bodyPr/>
        <a:lstStyle/>
        <a:p>
          <a:endParaRPr lang="en-US"/>
        </a:p>
      </dgm:t>
    </dgm:pt>
  </dgm:ptLst>
  <dgm:cxnLst>
    <dgm:cxn modelId="{E3E4C436-DB96-4829-A53E-7A4715B76BC9}" type="presOf" srcId="{854B3DDC-8D23-4029-B65B-66A5451687DB}" destId="{57C4E6E7-ED52-4475-AEAD-FB0866375584}" srcOrd="0" destOrd="0" presId="urn:microsoft.com/office/officeart/2005/8/layout/vList2"/>
    <dgm:cxn modelId="{E27E6231-11FA-44AA-B17E-8F9EE1E42BD9}" type="presOf" srcId="{D445054D-4079-4C8D-ADAD-CAB33447B4C8}" destId="{6C010534-3517-46D3-A3D8-6339FA65704A}" srcOrd="0" destOrd="0" presId="urn:microsoft.com/office/officeart/2005/8/layout/vList2"/>
    <dgm:cxn modelId="{309A3361-E9A8-4879-8734-866598C0A3C7}" srcId="{D445054D-4079-4C8D-ADAD-CAB33447B4C8}" destId="{B83B57AD-C214-4C59-A92A-DC1CC0F65ABC}" srcOrd="1" destOrd="0" parTransId="{A744B5A3-7F2C-4AC1-A81B-81151541B72F}" sibTransId="{D1CE1016-F778-4A97-BB6D-547831CBAC08}"/>
    <dgm:cxn modelId="{4A891002-B22C-41DE-A915-62010C1E1A29}" type="presOf" srcId="{6EF1AEC1-AB2F-4175-B4C7-11455FA4F2B2}" destId="{6EB0E4ED-C009-496B-A2C9-31275691AD4D}" srcOrd="0" destOrd="0" presId="urn:microsoft.com/office/officeart/2005/8/layout/vList2"/>
    <dgm:cxn modelId="{F969A017-8995-4551-9BB4-AA9F0F219B12}" type="presOf" srcId="{B83B57AD-C214-4C59-A92A-DC1CC0F65ABC}" destId="{66D1819B-EA10-46A5-9B64-B7D7A5E2C21C}" srcOrd="0" destOrd="0" presId="urn:microsoft.com/office/officeart/2005/8/layout/vList2"/>
    <dgm:cxn modelId="{90D5E558-9081-4742-8EAD-76F7E52D4FCB}" srcId="{D445054D-4079-4C8D-ADAD-CAB33447B4C8}" destId="{854B3DDC-8D23-4029-B65B-66A5451687DB}" srcOrd="2" destOrd="0" parTransId="{9B9656F6-0AA2-4699-98B0-689B26F28D60}" sibTransId="{A7D7FA26-E34C-4C4B-BB56-1B756BAE9B4F}"/>
    <dgm:cxn modelId="{76CFD5BB-DFF4-49A9-A8FC-34CB6F1EB224}" srcId="{D445054D-4079-4C8D-ADAD-CAB33447B4C8}" destId="{6EC97D21-A3C6-4E6A-9188-6AEA1D90DE28}" srcOrd="0" destOrd="0" parTransId="{9AEF145B-F4F4-4F75-ACAB-7FD37467BA6C}" sibTransId="{FC2425EF-EFFB-4CCE-8B7E-71A9D4290DB1}"/>
    <dgm:cxn modelId="{923AD89B-2121-4D38-8127-59F66545A37D}" type="presOf" srcId="{6EC97D21-A3C6-4E6A-9188-6AEA1D90DE28}" destId="{3EB4C4BE-D0A1-437B-BE20-BCA530675FCC}" srcOrd="0" destOrd="0" presId="urn:microsoft.com/office/officeart/2005/8/layout/vList2"/>
    <dgm:cxn modelId="{58E3FADA-29BA-4BF8-B88D-D340CF374DCE}" srcId="{D445054D-4079-4C8D-ADAD-CAB33447B4C8}" destId="{6EF1AEC1-AB2F-4175-B4C7-11455FA4F2B2}" srcOrd="3" destOrd="0" parTransId="{2D9A31CD-BA66-4032-9155-B0011272DB62}" sibTransId="{D9885AC4-57E4-4C70-A891-AE2737FCC6B0}"/>
    <dgm:cxn modelId="{9D6DC5E3-B485-494C-802A-518C298D3163}" type="presParOf" srcId="{6C010534-3517-46D3-A3D8-6339FA65704A}" destId="{3EB4C4BE-D0A1-437B-BE20-BCA530675FCC}" srcOrd="0" destOrd="0" presId="urn:microsoft.com/office/officeart/2005/8/layout/vList2"/>
    <dgm:cxn modelId="{183CBF2C-4ED9-49E2-9B2B-0DCAA435AAD1}" type="presParOf" srcId="{6C010534-3517-46D3-A3D8-6339FA65704A}" destId="{B6EDDF08-0F4D-47A3-A44B-ABEC482804D7}" srcOrd="1" destOrd="0" presId="urn:microsoft.com/office/officeart/2005/8/layout/vList2"/>
    <dgm:cxn modelId="{10FE2727-06D6-43C8-AF8C-69A99F1B0000}" type="presParOf" srcId="{6C010534-3517-46D3-A3D8-6339FA65704A}" destId="{66D1819B-EA10-46A5-9B64-B7D7A5E2C21C}" srcOrd="2" destOrd="0" presId="urn:microsoft.com/office/officeart/2005/8/layout/vList2"/>
    <dgm:cxn modelId="{6F4FCBB8-5E69-42A4-8F60-40CDAEDCDE62}" type="presParOf" srcId="{6C010534-3517-46D3-A3D8-6339FA65704A}" destId="{7BA8D68B-C242-4213-B867-402C90A27319}" srcOrd="3" destOrd="0" presId="urn:microsoft.com/office/officeart/2005/8/layout/vList2"/>
    <dgm:cxn modelId="{EFD9673B-3087-405A-BCF3-96352DD24174}" type="presParOf" srcId="{6C010534-3517-46D3-A3D8-6339FA65704A}" destId="{57C4E6E7-ED52-4475-AEAD-FB0866375584}" srcOrd="4" destOrd="0" presId="urn:microsoft.com/office/officeart/2005/8/layout/vList2"/>
    <dgm:cxn modelId="{6724C441-935B-456A-8067-304E8FBB8BC8}" type="presParOf" srcId="{6C010534-3517-46D3-A3D8-6339FA65704A}" destId="{65FD6A27-2A40-4E34-A227-9E89E2A0A972}" srcOrd="5" destOrd="0" presId="urn:microsoft.com/office/officeart/2005/8/layout/vList2"/>
    <dgm:cxn modelId="{C492067F-98F3-4B4C-BBA4-A7F919BD16E6}" type="presParOf" srcId="{6C010534-3517-46D3-A3D8-6339FA65704A}" destId="{6EB0E4ED-C009-496B-A2C9-31275691AD4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77109C-9FF3-4C3B-B0AD-56487CA807D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E459000-3DD4-467C-BD7A-48399287FD5A}">
      <dgm:prSet/>
      <dgm:spPr/>
      <dgm:t>
        <a:bodyPr/>
        <a:lstStyle/>
        <a:p>
          <a:r>
            <a:rPr lang="en-US"/>
            <a:t>Black cohosh - </a:t>
          </a:r>
          <a:r>
            <a:rPr lang="en-GB"/>
            <a:t>Is a SERM (selective oestrogen receptor modulator) – stimulate oestrogen receptors in some part of body e.g. bones and brain. It does not stimulate in womb or breast (don’t wish to have overstimulation which may increase risk of cancer).</a:t>
          </a:r>
          <a:endParaRPr lang="en-US"/>
        </a:p>
      </dgm:t>
    </dgm:pt>
    <dgm:pt modelId="{95BC62DA-0506-4374-B6B4-60AB20E1E74D}" type="parTrans" cxnId="{3D3EB3DE-4D9F-435B-B167-BE0DA2A251AA}">
      <dgm:prSet/>
      <dgm:spPr/>
      <dgm:t>
        <a:bodyPr/>
        <a:lstStyle/>
        <a:p>
          <a:endParaRPr lang="en-US"/>
        </a:p>
      </dgm:t>
    </dgm:pt>
    <dgm:pt modelId="{F5CC9983-650B-4FF1-8F46-B5998D0F1984}" type="sibTrans" cxnId="{3D3EB3DE-4D9F-435B-B167-BE0DA2A251AA}">
      <dgm:prSet/>
      <dgm:spPr/>
      <dgm:t>
        <a:bodyPr/>
        <a:lstStyle/>
        <a:p>
          <a:endParaRPr lang="en-US"/>
        </a:p>
      </dgm:t>
    </dgm:pt>
    <dgm:pt modelId="{AEB9BF72-C51D-4D5A-B4F6-1E729CE55FBE}">
      <dgm:prSet/>
      <dgm:spPr/>
      <dgm:t>
        <a:bodyPr/>
        <a:lstStyle/>
        <a:p>
          <a:r>
            <a:rPr lang="en-GB"/>
            <a:t>Agnus Castus – balances hormones particularly effective in perimenopausal stage.</a:t>
          </a:r>
          <a:endParaRPr lang="en-US"/>
        </a:p>
      </dgm:t>
    </dgm:pt>
    <dgm:pt modelId="{5BBC6113-96E0-4078-800C-FE00E4CAF00A}" type="parTrans" cxnId="{8FDD6EA8-56B4-4396-8D4C-024C1CB89C8A}">
      <dgm:prSet/>
      <dgm:spPr/>
      <dgm:t>
        <a:bodyPr/>
        <a:lstStyle/>
        <a:p>
          <a:endParaRPr lang="en-US"/>
        </a:p>
      </dgm:t>
    </dgm:pt>
    <dgm:pt modelId="{F1A855F3-24A0-4B53-90CB-CEAB2BBCD1DD}" type="sibTrans" cxnId="{8FDD6EA8-56B4-4396-8D4C-024C1CB89C8A}">
      <dgm:prSet/>
      <dgm:spPr/>
      <dgm:t>
        <a:bodyPr/>
        <a:lstStyle/>
        <a:p>
          <a:endParaRPr lang="en-US"/>
        </a:p>
      </dgm:t>
    </dgm:pt>
    <dgm:pt modelId="{BA6B9B12-34ED-46D3-ADCA-8351FB35CC86}">
      <dgm:prSet/>
      <dgm:spPr/>
      <dgm:t>
        <a:bodyPr/>
        <a:lstStyle/>
        <a:p>
          <a:r>
            <a:rPr lang="en-GB"/>
            <a:t>White Sage – helps reduce Hot flushes and Night Sweats (tablets, drops or tea)</a:t>
          </a:r>
          <a:endParaRPr lang="en-US"/>
        </a:p>
      </dgm:t>
    </dgm:pt>
    <dgm:pt modelId="{F810CE74-44CE-4E15-9B83-EE13DB3E082E}" type="parTrans" cxnId="{303037C2-B80D-461B-B567-500A4758C9BD}">
      <dgm:prSet/>
      <dgm:spPr/>
      <dgm:t>
        <a:bodyPr/>
        <a:lstStyle/>
        <a:p>
          <a:endParaRPr lang="en-US"/>
        </a:p>
      </dgm:t>
    </dgm:pt>
    <dgm:pt modelId="{2305AE91-09FE-401C-810C-6D3966DA100A}" type="sibTrans" cxnId="{303037C2-B80D-461B-B567-500A4758C9BD}">
      <dgm:prSet/>
      <dgm:spPr/>
      <dgm:t>
        <a:bodyPr/>
        <a:lstStyle/>
        <a:p>
          <a:endParaRPr lang="en-US"/>
        </a:p>
      </dgm:t>
    </dgm:pt>
    <dgm:pt modelId="{3187BEA6-66BF-4C05-A790-BA6840C3DE0A}">
      <dgm:prSet/>
      <dgm:spPr/>
      <dgm:t>
        <a:bodyPr/>
        <a:lstStyle/>
        <a:p>
          <a:r>
            <a:rPr lang="en-GB"/>
            <a:t>Milk Thistle – balances hormones and helps detoxify liver.</a:t>
          </a:r>
          <a:endParaRPr lang="en-US"/>
        </a:p>
      </dgm:t>
    </dgm:pt>
    <dgm:pt modelId="{650694DC-968D-4039-ADAF-7B8EC380B134}" type="parTrans" cxnId="{02F15427-473B-4B74-8CEC-312AD074E618}">
      <dgm:prSet/>
      <dgm:spPr/>
      <dgm:t>
        <a:bodyPr/>
        <a:lstStyle/>
        <a:p>
          <a:endParaRPr lang="en-US"/>
        </a:p>
      </dgm:t>
    </dgm:pt>
    <dgm:pt modelId="{E47156F5-6835-482C-9A95-C7483B7FE6E6}" type="sibTrans" cxnId="{02F15427-473B-4B74-8CEC-312AD074E618}">
      <dgm:prSet/>
      <dgm:spPr/>
      <dgm:t>
        <a:bodyPr/>
        <a:lstStyle/>
        <a:p>
          <a:endParaRPr lang="en-US"/>
        </a:p>
      </dgm:t>
    </dgm:pt>
    <dgm:pt modelId="{A9BEFC00-65FE-4439-A874-49210108EDCB}">
      <dgm:prSet/>
      <dgm:spPr/>
      <dgm:t>
        <a:bodyPr/>
        <a:lstStyle/>
        <a:p>
          <a:r>
            <a:rPr lang="en-GB"/>
            <a:t>Ginkgo – helps with memory and concentration. (Take in morning)</a:t>
          </a:r>
          <a:endParaRPr lang="en-US"/>
        </a:p>
      </dgm:t>
    </dgm:pt>
    <dgm:pt modelId="{8B9DEC95-6FDC-4F58-A1BC-E9DAA020793D}" type="parTrans" cxnId="{88120E49-A22C-4DE5-B170-30B7FC8E6484}">
      <dgm:prSet/>
      <dgm:spPr/>
      <dgm:t>
        <a:bodyPr/>
        <a:lstStyle/>
        <a:p>
          <a:endParaRPr lang="en-US"/>
        </a:p>
      </dgm:t>
    </dgm:pt>
    <dgm:pt modelId="{E4885886-EE6C-417B-B8D0-59C5B3356EFA}" type="sibTrans" cxnId="{88120E49-A22C-4DE5-B170-30B7FC8E6484}">
      <dgm:prSet/>
      <dgm:spPr/>
      <dgm:t>
        <a:bodyPr/>
        <a:lstStyle/>
        <a:p>
          <a:endParaRPr lang="en-US"/>
        </a:p>
      </dgm:t>
    </dgm:pt>
    <dgm:pt modelId="{EAEF7741-EF41-4074-8074-52245B49EAE4}">
      <dgm:prSet/>
      <dgm:spPr/>
      <dgm:t>
        <a:bodyPr/>
        <a:lstStyle/>
        <a:p>
          <a:r>
            <a:rPr lang="en-GB" dirty="0"/>
            <a:t>Red clover: for Night Sweats, Hot flushes, bone density, heart and Blood pressure.</a:t>
          </a:r>
          <a:endParaRPr lang="en-US" dirty="0"/>
        </a:p>
      </dgm:t>
    </dgm:pt>
    <dgm:pt modelId="{9909751E-9523-4DD3-838A-FC45EA7F87B5}" type="parTrans" cxnId="{B092A8C8-7D57-423A-BE59-557D896D51E5}">
      <dgm:prSet/>
      <dgm:spPr/>
      <dgm:t>
        <a:bodyPr/>
        <a:lstStyle/>
        <a:p>
          <a:endParaRPr lang="en-US"/>
        </a:p>
      </dgm:t>
    </dgm:pt>
    <dgm:pt modelId="{17EAD921-1945-4EBD-A620-8130EA3D8FA8}" type="sibTrans" cxnId="{B092A8C8-7D57-423A-BE59-557D896D51E5}">
      <dgm:prSet/>
      <dgm:spPr/>
      <dgm:t>
        <a:bodyPr/>
        <a:lstStyle/>
        <a:p>
          <a:endParaRPr lang="en-US"/>
        </a:p>
      </dgm:t>
    </dgm:pt>
    <dgm:pt modelId="{8188A336-7F06-41C2-ACF7-3F24632D6C83}" type="pres">
      <dgm:prSet presAssocID="{1477109C-9FF3-4C3B-B0AD-56487CA807D6}" presName="diagram" presStyleCnt="0">
        <dgm:presLayoutVars>
          <dgm:dir/>
          <dgm:resizeHandles val="exact"/>
        </dgm:presLayoutVars>
      </dgm:prSet>
      <dgm:spPr/>
      <dgm:t>
        <a:bodyPr/>
        <a:lstStyle/>
        <a:p>
          <a:endParaRPr lang="en-US"/>
        </a:p>
      </dgm:t>
    </dgm:pt>
    <dgm:pt modelId="{A8A8520E-E9B9-4FF1-A14C-FE3DA9B0AC03}" type="pres">
      <dgm:prSet presAssocID="{5E459000-3DD4-467C-BD7A-48399287FD5A}" presName="node" presStyleLbl="node1" presStyleIdx="0" presStyleCnt="6">
        <dgm:presLayoutVars>
          <dgm:bulletEnabled val="1"/>
        </dgm:presLayoutVars>
      </dgm:prSet>
      <dgm:spPr/>
      <dgm:t>
        <a:bodyPr/>
        <a:lstStyle/>
        <a:p>
          <a:endParaRPr lang="en-US"/>
        </a:p>
      </dgm:t>
    </dgm:pt>
    <dgm:pt modelId="{E55CD2F5-4B25-483A-B5D1-A097D8634162}" type="pres">
      <dgm:prSet presAssocID="{F5CC9983-650B-4FF1-8F46-B5998D0F1984}" presName="sibTrans" presStyleCnt="0"/>
      <dgm:spPr/>
    </dgm:pt>
    <dgm:pt modelId="{F73DA22B-78D0-45A4-BD1E-DA6C4CFB4B2F}" type="pres">
      <dgm:prSet presAssocID="{AEB9BF72-C51D-4D5A-B4F6-1E729CE55FBE}" presName="node" presStyleLbl="node1" presStyleIdx="1" presStyleCnt="6">
        <dgm:presLayoutVars>
          <dgm:bulletEnabled val="1"/>
        </dgm:presLayoutVars>
      </dgm:prSet>
      <dgm:spPr/>
      <dgm:t>
        <a:bodyPr/>
        <a:lstStyle/>
        <a:p>
          <a:endParaRPr lang="en-US"/>
        </a:p>
      </dgm:t>
    </dgm:pt>
    <dgm:pt modelId="{599DA769-886D-48C0-ABE0-A4709DADA1F1}" type="pres">
      <dgm:prSet presAssocID="{F1A855F3-24A0-4B53-90CB-CEAB2BBCD1DD}" presName="sibTrans" presStyleCnt="0"/>
      <dgm:spPr/>
    </dgm:pt>
    <dgm:pt modelId="{942FCF71-00A3-4E38-92EB-D946AF77A57D}" type="pres">
      <dgm:prSet presAssocID="{BA6B9B12-34ED-46D3-ADCA-8351FB35CC86}" presName="node" presStyleLbl="node1" presStyleIdx="2" presStyleCnt="6">
        <dgm:presLayoutVars>
          <dgm:bulletEnabled val="1"/>
        </dgm:presLayoutVars>
      </dgm:prSet>
      <dgm:spPr/>
      <dgm:t>
        <a:bodyPr/>
        <a:lstStyle/>
        <a:p>
          <a:endParaRPr lang="en-US"/>
        </a:p>
      </dgm:t>
    </dgm:pt>
    <dgm:pt modelId="{C070003D-BDF6-4CE3-B17D-7EB524A45ADE}" type="pres">
      <dgm:prSet presAssocID="{2305AE91-09FE-401C-810C-6D3966DA100A}" presName="sibTrans" presStyleCnt="0"/>
      <dgm:spPr/>
    </dgm:pt>
    <dgm:pt modelId="{F471D1D0-0BF4-43EA-8429-92B8DED920BA}" type="pres">
      <dgm:prSet presAssocID="{3187BEA6-66BF-4C05-A790-BA6840C3DE0A}" presName="node" presStyleLbl="node1" presStyleIdx="3" presStyleCnt="6">
        <dgm:presLayoutVars>
          <dgm:bulletEnabled val="1"/>
        </dgm:presLayoutVars>
      </dgm:prSet>
      <dgm:spPr/>
      <dgm:t>
        <a:bodyPr/>
        <a:lstStyle/>
        <a:p>
          <a:endParaRPr lang="en-US"/>
        </a:p>
      </dgm:t>
    </dgm:pt>
    <dgm:pt modelId="{6898B85D-B19D-4BB3-99CC-1E34AD6BCFF2}" type="pres">
      <dgm:prSet presAssocID="{E47156F5-6835-482C-9A95-C7483B7FE6E6}" presName="sibTrans" presStyleCnt="0"/>
      <dgm:spPr/>
    </dgm:pt>
    <dgm:pt modelId="{D921EAB0-626C-4228-B33D-A542E17FFA81}" type="pres">
      <dgm:prSet presAssocID="{A9BEFC00-65FE-4439-A874-49210108EDCB}" presName="node" presStyleLbl="node1" presStyleIdx="4" presStyleCnt="6">
        <dgm:presLayoutVars>
          <dgm:bulletEnabled val="1"/>
        </dgm:presLayoutVars>
      </dgm:prSet>
      <dgm:spPr/>
      <dgm:t>
        <a:bodyPr/>
        <a:lstStyle/>
        <a:p>
          <a:endParaRPr lang="en-US"/>
        </a:p>
      </dgm:t>
    </dgm:pt>
    <dgm:pt modelId="{A16A575A-D662-4665-8D34-BC261B77C9AC}" type="pres">
      <dgm:prSet presAssocID="{E4885886-EE6C-417B-B8D0-59C5B3356EFA}" presName="sibTrans" presStyleCnt="0"/>
      <dgm:spPr/>
    </dgm:pt>
    <dgm:pt modelId="{EDCD1CE4-AB58-4C74-B5EA-304D493EB032}" type="pres">
      <dgm:prSet presAssocID="{EAEF7741-EF41-4074-8074-52245B49EAE4}" presName="node" presStyleLbl="node1" presStyleIdx="5" presStyleCnt="6">
        <dgm:presLayoutVars>
          <dgm:bulletEnabled val="1"/>
        </dgm:presLayoutVars>
      </dgm:prSet>
      <dgm:spPr/>
      <dgm:t>
        <a:bodyPr/>
        <a:lstStyle/>
        <a:p>
          <a:endParaRPr lang="en-US"/>
        </a:p>
      </dgm:t>
    </dgm:pt>
  </dgm:ptLst>
  <dgm:cxnLst>
    <dgm:cxn modelId="{02F15427-473B-4B74-8CEC-312AD074E618}" srcId="{1477109C-9FF3-4C3B-B0AD-56487CA807D6}" destId="{3187BEA6-66BF-4C05-A790-BA6840C3DE0A}" srcOrd="3" destOrd="0" parTransId="{650694DC-968D-4039-ADAF-7B8EC380B134}" sibTransId="{E47156F5-6835-482C-9A95-C7483B7FE6E6}"/>
    <dgm:cxn modelId="{8A9965BA-4562-44C8-B0A6-57967B561D9E}" type="presOf" srcId="{3187BEA6-66BF-4C05-A790-BA6840C3DE0A}" destId="{F471D1D0-0BF4-43EA-8429-92B8DED920BA}" srcOrd="0" destOrd="0" presId="urn:microsoft.com/office/officeart/2005/8/layout/default"/>
    <dgm:cxn modelId="{5F94BB7B-9EFF-4628-9A10-1804E918D2B0}" type="presOf" srcId="{5E459000-3DD4-467C-BD7A-48399287FD5A}" destId="{A8A8520E-E9B9-4FF1-A14C-FE3DA9B0AC03}" srcOrd="0" destOrd="0" presId="urn:microsoft.com/office/officeart/2005/8/layout/default"/>
    <dgm:cxn modelId="{3D3EB3DE-4D9F-435B-B167-BE0DA2A251AA}" srcId="{1477109C-9FF3-4C3B-B0AD-56487CA807D6}" destId="{5E459000-3DD4-467C-BD7A-48399287FD5A}" srcOrd="0" destOrd="0" parTransId="{95BC62DA-0506-4374-B6B4-60AB20E1E74D}" sibTransId="{F5CC9983-650B-4FF1-8F46-B5998D0F1984}"/>
    <dgm:cxn modelId="{E04A0741-1DD4-4176-A9A8-FE35F32F79D9}" type="presOf" srcId="{A9BEFC00-65FE-4439-A874-49210108EDCB}" destId="{D921EAB0-626C-4228-B33D-A542E17FFA81}" srcOrd="0" destOrd="0" presId="urn:microsoft.com/office/officeart/2005/8/layout/default"/>
    <dgm:cxn modelId="{88120E49-A22C-4DE5-B170-30B7FC8E6484}" srcId="{1477109C-9FF3-4C3B-B0AD-56487CA807D6}" destId="{A9BEFC00-65FE-4439-A874-49210108EDCB}" srcOrd="4" destOrd="0" parTransId="{8B9DEC95-6FDC-4F58-A1BC-E9DAA020793D}" sibTransId="{E4885886-EE6C-417B-B8D0-59C5B3356EFA}"/>
    <dgm:cxn modelId="{303037C2-B80D-461B-B567-500A4758C9BD}" srcId="{1477109C-9FF3-4C3B-B0AD-56487CA807D6}" destId="{BA6B9B12-34ED-46D3-ADCA-8351FB35CC86}" srcOrd="2" destOrd="0" parTransId="{F810CE74-44CE-4E15-9B83-EE13DB3E082E}" sibTransId="{2305AE91-09FE-401C-810C-6D3966DA100A}"/>
    <dgm:cxn modelId="{AB8AE156-AF43-44BB-B65A-B0039C3C71F0}" type="presOf" srcId="{EAEF7741-EF41-4074-8074-52245B49EAE4}" destId="{EDCD1CE4-AB58-4C74-B5EA-304D493EB032}" srcOrd="0" destOrd="0" presId="urn:microsoft.com/office/officeart/2005/8/layout/default"/>
    <dgm:cxn modelId="{5FFFDC21-B7F9-4CD0-9D53-5141A59C176D}" type="presOf" srcId="{AEB9BF72-C51D-4D5A-B4F6-1E729CE55FBE}" destId="{F73DA22B-78D0-45A4-BD1E-DA6C4CFB4B2F}" srcOrd="0" destOrd="0" presId="urn:microsoft.com/office/officeart/2005/8/layout/default"/>
    <dgm:cxn modelId="{B092A8C8-7D57-423A-BE59-557D896D51E5}" srcId="{1477109C-9FF3-4C3B-B0AD-56487CA807D6}" destId="{EAEF7741-EF41-4074-8074-52245B49EAE4}" srcOrd="5" destOrd="0" parTransId="{9909751E-9523-4DD3-838A-FC45EA7F87B5}" sibTransId="{17EAD921-1945-4EBD-A620-8130EA3D8FA8}"/>
    <dgm:cxn modelId="{6EDF5B1D-ADA3-4E75-A492-F3A14C5C479D}" type="presOf" srcId="{1477109C-9FF3-4C3B-B0AD-56487CA807D6}" destId="{8188A336-7F06-41C2-ACF7-3F24632D6C83}" srcOrd="0" destOrd="0" presId="urn:microsoft.com/office/officeart/2005/8/layout/default"/>
    <dgm:cxn modelId="{8FDD6EA8-56B4-4396-8D4C-024C1CB89C8A}" srcId="{1477109C-9FF3-4C3B-B0AD-56487CA807D6}" destId="{AEB9BF72-C51D-4D5A-B4F6-1E729CE55FBE}" srcOrd="1" destOrd="0" parTransId="{5BBC6113-96E0-4078-800C-FE00E4CAF00A}" sibTransId="{F1A855F3-24A0-4B53-90CB-CEAB2BBCD1DD}"/>
    <dgm:cxn modelId="{6B5A5818-A720-4786-8CF3-52270E37BDC5}" type="presOf" srcId="{BA6B9B12-34ED-46D3-ADCA-8351FB35CC86}" destId="{942FCF71-00A3-4E38-92EB-D946AF77A57D}" srcOrd="0" destOrd="0" presId="urn:microsoft.com/office/officeart/2005/8/layout/default"/>
    <dgm:cxn modelId="{9904C832-65DD-438A-8037-1BE60DB4690A}" type="presParOf" srcId="{8188A336-7F06-41C2-ACF7-3F24632D6C83}" destId="{A8A8520E-E9B9-4FF1-A14C-FE3DA9B0AC03}" srcOrd="0" destOrd="0" presId="urn:microsoft.com/office/officeart/2005/8/layout/default"/>
    <dgm:cxn modelId="{2A873810-20DD-493B-A36F-FE9889D7BEC7}" type="presParOf" srcId="{8188A336-7F06-41C2-ACF7-3F24632D6C83}" destId="{E55CD2F5-4B25-483A-B5D1-A097D8634162}" srcOrd="1" destOrd="0" presId="urn:microsoft.com/office/officeart/2005/8/layout/default"/>
    <dgm:cxn modelId="{1957A779-8206-47EE-AE3D-4FFF72D08EB9}" type="presParOf" srcId="{8188A336-7F06-41C2-ACF7-3F24632D6C83}" destId="{F73DA22B-78D0-45A4-BD1E-DA6C4CFB4B2F}" srcOrd="2" destOrd="0" presId="urn:microsoft.com/office/officeart/2005/8/layout/default"/>
    <dgm:cxn modelId="{03382285-6F9F-42C4-BEF4-B8F5B314A693}" type="presParOf" srcId="{8188A336-7F06-41C2-ACF7-3F24632D6C83}" destId="{599DA769-886D-48C0-ABE0-A4709DADA1F1}" srcOrd="3" destOrd="0" presId="urn:microsoft.com/office/officeart/2005/8/layout/default"/>
    <dgm:cxn modelId="{A0B98BF4-38B9-4E95-B7B6-9C602DDC0A43}" type="presParOf" srcId="{8188A336-7F06-41C2-ACF7-3F24632D6C83}" destId="{942FCF71-00A3-4E38-92EB-D946AF77A57D}" srcOrd="4" destOrd="0" presId="urn:microsoft.com/office/officeart/2005/8/layout/default"/>
    <dgm:cxn modelId="{6C8C0734-F0BA-4EA3-9FA0-27B1455C2259}" type="presParOf" srcId="{8188A336-7F06-41C2-ACF7-3F24632D6C83}" destId="{C070003D-BDF6-4CE3-B17D-7EB524A45ADE}" srcOrd="5" destOrd="0" presId="urn:microsoft.com/office/officeart/2005/8/layout/default"/>
    <dgm:cxn modelId="{B9C208E4-9ABF-4704-B5B2-3810CA82D52D}" type="presParOf" srcId="{8188A336-7F06-41C2-ACF7-3F24632D6C83}" destId="{F471D1D0-0BF4-43EA-8429-92B8DED920BA}" srcOrd="6" destOrd="0" presId="urn:microsoft.com/office/officeart/2005/8/layout/default"/>
    <dgm:cxn modelId="{C892674C-673B-4BDB-9760-1C8E1D93A1FB}" type="presParOf" srcId="{8188A336-7F06-41C2-ACF7-3F24632D6C83}" destId="{6898B85D-B19D-4BB3-99CC-1E34AD6BCFF2}" srcOrd="7" destOrd="0" presId="urn:microsoft.com/office/officeart/2005/8/layout/default"/>
    <dgm:cxn modelId="{1CCD499B-5DE6-487C-B172-86A84D49E6CC}" type="presParOf" srcId="{8188A336-7F06-41C2-ACF7-3F24632D6C83}" destId="{D921EAB0-626C-4228-B33D-A542E17FFA81}" srcOrd="8" destOrd="0" presId="urn:microsoft.com/office/officeart/2005/8/layout/default"/>
    <dgm:cxn modelId="{AB7F7BF0-C93B-4EB6-9944-797A5F0D27E8}" type="presParOf" srcId="{8188A336-7F06-41C2-ACF7-3F24632D6C83}" destId="{A16A575A-D662-4665-8D34-BC261B77C9AC}" srcOrd="9" destOrd="0" presId="urn:microsoft.com/office/officeart/2005/8/layout/default"/>
    <dgm:cxn modelId="{81A06755-0C16-4384-B1F1-3FF991DF0F2E}" type="presParOf" srcId="{8188A336-7F06-41C2-ACF7-3F24632D6C83}" destId="{EDCD1CE4-AB58-4C74-B5EA-304D493EB03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F8217-3B37-42F6-B527-85693C4BB658}">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86F2E-8C34-4A8D-A850-51ABC9404B12}">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a:t>When does Menopause start?</a:t>
          </a:r>
        </a:p>
      </dsp:txBody>
      <dsp:txXfrm>
        <a:off x="560236" y="832323"/>
        <a:ext cx="4149382" cy="2576345"/>
      </dsp:txXfrm>
    </dsp:sp>
    <dsp:sp modelId="{1223E3F0-6F43-4188-95BB-68C372E320B2}">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7F6EF-7588-4011-9E8D-30F3F703FC7F}">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a:t>How many symptoms are there? </a:t>
          </a:r>
        </a:p>
      </dsp:txBody>
      <dsp:txXfrm>
        <a:off x="5827635" y="832323"/>
        <a:ext cx="4149382" cy="25763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C7092-C4C4-4C75-B9A5-5B26439224E7}">
      <dsp:nvSpPr>
        <dsp:cNvPr id="0" name=""/>
        <dsp:cNvSpPr/>
      </dsp:nvSpPr>
      <dsp:spPr>
        <a:xfrm>
          <a:off x="2946" y="373475"/>
          <a:ext cx="2337792" cy="140267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B Vitamin Complex – excellent for anxiety, nervous system, mood, good for heart &amp; immune system and gives you energy!!!</a:t>
          </a:r>
        </a:p>
      </dsp:txBody>
      <dsp:txXfrm>
        <a:off x="2946" y="373475"/>
        <a:ext cx="2337792" cy="1402675"/>
      </dsp:txXfrm>
    </dsp:sp>
    <dsp:sp modelId="{283F32BC-DAD0-4C60-9607-805FC41A8414}">
      <dsp:nvSpPr>
        <dsp:cNvPr id="0" name=""/>
        <dsp:cNvSpPr/>
      </dsp:nvSpPr>
      <dsp:spPr>
        <a:xfrm>
          <a:off x="2574518" y="373475"/>
          <a:ext cx="2337792" cy="1402675"/>
        </a:xfrm>
        <a:prstGeom prst="rect">
          <a:avLst/>
        </a:prstGeom>
        <a:solidFill>
          <a:schemeClr val="accent2">
            <a:hueOff val="6506"/>
            <a:satOff val="-4479"/>
            <a:lumOff val="-114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Vitamin C – helps reduce Hot Flushes; helps produce collagen for dry skin &amp; vaginal dryness</a:t>
          </a:r>
        </a:p>
      </dsp:txBody>
      <dsp:txXfrm>
        <a:off x="2574518" y="373475"/>
        <a:ext cx="2337792" cy="1402675"/>
      </dsp:txXfrm>
    </dsp:sp>
    <dsp:sp modelId="{5BA57D63-85EF-4428-BDDA-456FC07F9D5A}">
      <dsp:nvSpPr>
        <dsp:cNvPr id="0" name=""/>
        <dsp:cNvSpPr/>
      </dsp:nvSpPr>
      <dsp:spPr>
        <a:xfrm>
          <a:off x="5146089" y="373475"/>
          <a:ext cx="2337792" cy="1402675"/>
        </a:xfrm>
        <a:prstGeom prst="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a:t>Vitamin E as above also helps with Heart Health.</a:t>
          </a:r>
          <a:endParaRPr lang="en-US" sz="1500" kern="1200"/>
        </a:p>
      </dsp:txBody>
      <dsp:txXfrm>
        <a:off x="5146089" y="373475"/>
        <a:ext cx="2337792" cy="1402675"/>
      </dsp:txXfrm>
    </dsp:sp>
    <dsp:sp modelId="{D652AD7B-D96E-4A0C-BDD9-DE1362603214}">
      <dsp:nvSpPr>
        <dsp:cNvPr id="0" name=""/>
        <dsp:cNvSpPr/>
      </dsp:nvSpPr>
      <dsp:spPr>
        <a:xfrm>
          <a:off x="7717661" y="373475"/>
          <a:ext cx="2337792" cy="1402675"/>
        </a:xfrm>
        <a:prstGeom prst="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a:t>Vitamin D – bone health; heart health; immunity; Mental Health</a:t>
          </a:r>
          <a:endParaRPr lang="en-US" sz="1500" kern="1200"/>
        </a:p>
      </dsp:txBody>
      <dsp:txXfrm>
        <a:off x="7717661" y="373475"/>
        <a:ext cx="2337792" cy="1402675"/>
      </dsp:txXfrm>
    </dsp:sp>
    <dsp:sp modelId="{A755C88E-26B7-4670-81B2-A2A6AD1C62BD}">
      <dsp:nvSpPr>
        <dsp:cNvPr id="0" name=""/>
        <dsp:cNvSpPr/>
      </dsp:nvSpPr>
      <dsp:spPr>
        <a:xfrm>
          <a:off x="1288732" y="2009929"/>
          <a:ext cx="2337792" cy="1402675"/>
        </a:xfrm>
        <a:prstGeom prst="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a:t>Omega 3 Fatty Acids – mood and brain health; anti-inflammatory; dry hair &amp; skin; aching joints etc</a:t>
          </a:r>
          <a:endParaRPr lang="en-US" sz="1500" kern="1200"/>
        </a:p>
      </dsp:txBody>
      <dsp:txXfrm>
        <a:off x="1288732" y="2009929"/>
        <a:ext cx="2337792" cy="1402675"/>
      </dsp:txXfrm>
    </dsp:sp>
    <dsp:sp modelId="{E9C9EF45-6EFA-45B1-92FE-1D7A59A74C49}">
      <dsp:nvSpPr>
        <dsp:cNvPr id="0" name=""/>
        <dsp:cNvSpPr/>
      </dsp:nvSpPr>
      <dsp:spPr>
        <a:xfrm>
          <a:off x="3860303" y="2009929"/>
          <a:ext cx="2337792" cy="1402675"/>
        </a:xfrm>
        <a:prstGeom prst="rect">
          <a:avLst/>
        </a:prstGeom>
        <a:solidFill>
          <a:schemeClr val="accent2">
            <a:hueOff val="32532"/>
            <a:satOff val="-22397"/>
            <a:lumOff val="-57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a:t>Magnesium – bone health; anxiety; sleeping and irritability </a:t>
          </a:r>
          <a:endParaRPr lang="en-US" sz="1500" kern="1200"/>
        </a:p>
      </dsp:txBody>
      <dsp:txXfrm>
        <a:off x="3860303" y="2009929"/>
        <a:ext cx="2337792" cy="1402675"/>
      </dsp:txXfrm>
    </dsp:sp>
    <dsp:sp modelId="{3706AB58-203F-4CF6-88B8-66061290D8BE}">
      <dsp:nvSpPr>
        <dsp:cNvPr id="0" name=""/>
        <dsp:cNvSpPr/>
      </dsp:nvSpPr>
      <dsp:spPr>
        <a:xfrm>
          <a:off x="6431875" y="2009929"/>
          <a:ext cx="2337792" cy="140267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a:t>Calcium – bone, teeth &amp; hair; heart health; muscles </a:t>
          </a:r>
          <a:endParaRPr lang="en-US" sz="1500" kern="1200"/>
        </a:p>
      </dsp:txBody>
      <dsp:txXfrm>
        <a:off x="6431875" y="2009929"/>
        <a:ext cx="2337792" cy="14026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BBE91-D1EE-413D-8C91-CB5EFBEFCE5A}">
      <dsp:nvSpPr>
        <dsp:cNvPr id="0" name=""/>
        <dsp:cNvSpPr/>
      </dsp:nvSpPr>
      <dsp:spPr>
        <a:xfrm>
          <a:off x="2946" y="373475"/>
          <a:ext cx="2337792" cy="140267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Stress Management </a:t>
          </a:r>
        </a:p>
      </dsp:txBody>
      <dsp:txXfrm>
        <a:off x="2946" y="373475"/>
        <a:ext cx="2337792" cy="1402675"/>
      </dsp:txXfrm>
    </dsp:sp>
    <dsp:sp modelId="{970A7F87-6F73-4D2D-A72F-08CC5B3F3477}">
      <dsp:nvSpPr>
        <dsp:cNvPr id="0" name=""/>
        <dsp:cNvSpPr/>
      </dsp:nvSpPr>
      <dsp:spPr>
        <a:xfrm>
          <a:off x="2574518" y="373475"/>
          <a:ext cx="2337792" cy="1402675"/>
        </a:xfrm>
        <a:prstGeom prst="rect">
          <a:avLst/>
        </a:prstGeom>
        <a:solidFill>
          <a:schemeClr val="accent2">
            <a:hueOff val="5577"/>
            <a:satOff val="-3839"/>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Flexible working </a:t>
          </a:r>
        </a:p>
      </dsp:txBody>
      <dsp:txXfrm>
        <a:off x="2574518" y="373475"/>
        <a:ext cx="2337792" cy="1402675"/>
      </dsp:txXfrm>
    </dsp:sp>
    <dsp:sp modelId="{59D4FD1C-C814-466C-ABA9-39F4150600D0}">
      <dsp:nvSpPr>
        <dsp:cNvPr id="0" name=""/>
        <dsp:cNvSpPr/>
      </dsp:nvSpPr>
      <dsp:spPr>
        <a:xfrm>
          <a:off x="5146089" y="373475"/>
          <a:ext cx="2337792" cy="1402675"/>
        </a:xfrm>
        <a:prstGeom prst="rect">
          <a:avLst/>
        </a:prstGeom>
        <a:solidFill>
          <a:schemeClr val="accent2">
            <a:hueOff val="11154"/>
            <a:satOff val="-7679"/>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u="sng" kern="1200"/>
            <a:t>Environment – windows, fans</a:t>
          </a:r>
          <a:endParaRPr lang="en-US" sz="2400" kern="1200"/>
        </a:p>
      </dsp:txBody>
      <dsp:txXfrm>
        <a:off x="5146089" y="373475"/>
        <a:ext cx="2337792" cy="1402675"/>
      </dsp:txXfrm>
    </dsp:sp>
    <dsp:sp modelId="{CEE0EDB7-B352-4352-8E28-7931F23F5613}">
      <dsp:nvSpPr>
        <dsp:cNvPr id="0" name=""/>
        <dsp:cNvSpPr/>
      </dsp:nvSpPr>
      <dsp:spPr>
        <a:xfrm>
          <a:off x="7717661" y="373475"/>
          <a:ext cx="2337792" cy="1402675"/>
        </a:xfrm>
        <a:prstGeom prst="rect">
          <a:avLst/>
        </a:prstGeom>
        <a:solidFill>
          <a:schemeClr val="accent2">
            <a:hueOff val="16731"/>
            <a:satOff val="-11518"/>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Time out</a:t>
          </a:r>
        </a:p>
      </dsp:txBody>
      <dsp:txXfrm>
        <a:off x="7717661" y="373475"/>
        <a:ext cx="2337792" cy="1402675"/>
      </dsp:txXfrm>
    </dsp:sp>
    <dsp:sp modelId="{D9B43268-376E-457D-9395-2FE8F28690E8}">
      <dsp:nvSpPr>
        <dsp:cNvPr id="0" name=""/>
        <dsp:cNvSpPr/>
      </dsp:nvSpPr>
      <dsp:spPr>
        <a:xfrm>
          <a:off x="2946" y="2009929"/>
          <a:ext cx="2337792" cy="1402675"/>
        </a:xfrm>
        <a:prstGeom prst="rect">
          <a:avLst/>
        </a:prstGeom>
        <a:solidFill>
          <a:schemeClr val="accent2">
            <a:hueOff val="22307"/>
            <a:satOff val="-15358"/>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Plan your day – morning best for big tasks</a:t>
          </a:r>
        </a:p>
      </dsp:txBody>
      <dsp:txXfrm>
        <a:off x="2946" y="2009929"/>
        <a:ext cx="2337792" cy="1402675"/>
      </dsp:txXfrm>
    </dsp:sp>
    <dsp:sp modelId="{60B8E587-0E17-4181-A6BE-07308C23EE42}">
      <dsp:nvSpPr>
        <dsp:cNvPr id="0" name=""/>
        <dsp:cNvSpPr/>
      </dsp:nvSpPr>
      <dsp:spPr>
        <a:xfrm>
          <a:off x="2574518" y="2009929"/>
          <a:ext cx="2337792" cy="1402675"/>
        </a:xfrm>
        <a:prstGeom prst="rect">
          <a:avLst/>
        </a:prstGeom>
        <a:solidFill>
          <a:schemeClr val="accent2">
            <a:hueOff val="27884"/>
            <a:satOff val="-19197"/>
            <a:lumOff val="-490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WRITE IT DOWN !!!</a:t>
          </a:r>
        </a:p>
      </dsp:txBody>
      <dsp:txXfrm>
        <a:off x="2574518" y="2009929"/>
        <a:ext cx="2337792" cy="1402675"/>
      </dsp:txXfrm>
    </dsp:sp>
    <dsp:sp modelId="{B3F990E7-EA94-45A3-8C46-7FE11F147709}">
      <dsp:nvSpPr>
        <dsp:cNvPr id="0" name=""/>
        <dsp:cNvSpPr/>
      </dsp:nvSpPr>
      <dsp:spPr>
        <a:xfrm>
          <a:off x="5146089" y="2009929"/>
          <a:ext cx="2337792" cy="1402675"/>
        </a:xfrm>
        <a:prstGeom prst="rect">
          <a:avLst/>
        </a:prstGeom>
        <a:solidFill>
          <a:schemeClr val="accent2">
            <a:hueOff val="33461"/>
            <a:satOff val="-23037"/>
            <a:lumOff val="-5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Take a break from screens – Stand up Desk</a:t>
          </a:r>
        </a:p>
      </dsp:txBody>
      <dsp:txXfrm>
        <a:off x="5146089" y="2009929"/>
        <a:ext cx="2337792" cy="1402675"/>
      </dsp:txXfrm>
    </dsp:sp>
    <dsp:sp modelId="{C2C80C4D-3CFC-4FF4-AC78-AA4A7EE6408A}">
      <dsp:nvSpPr>
        <dsp:cNvPr id="0" name=""/>
        <dsp:cNvSpPr/>
      </dsp:nvSpPr>
      <dsp:spPr>
        <a:xfrm>
          <a:off x="7717661" y="2009929"/>
          <a:ext cx="2337792" cy="140267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Support group in work, online in the community.</a:t>
          </a:r>
        </a:p>
      </dsp:txBody>
      <dsp:txXfrm>
        <a:off x="7717661" y="2009929"/>
        <a:ext cx="2337792" cy="1402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9074A-DEBA-4CA5-A24C-D007B2C2B952}">
      <dsp:nvSpPr>
        <dsp:cNvPr id="0" name=""/>
        <dsp:cNvSpPr/>
      </dsp:nvSpPr>
      <dsp:spPr>
        <a:xfrm>
          <a:off x="0" y="267820"/>
          <a:ext cx="4625882"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a:t>What is the menopause?</a:t>
          </a:r>
        </a:p>
      </dsp:txBody>
      <dsp:txXfrm>
        <a:off x="36296" y="304116"/>
        <a:ext cx="4553290" cy="670943"/>
      </dsp:txXfrm>
    </dsp:sp>
    <dsp:sp modelId="{CD7F2428-E33E-499B-AA05-43F52862A321}">
      <dsp:nvSpPr>
        <dsp:cNvPr id="0" name=""/>
        <dsp:cNvSpPr/>
      </dsp:nvSpPr>
      <dsp:spPr>
        <a:xfrm>
          <a:off x="0" y="1100636"/>
          <a:ext cx="4625882"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a:t>Treatment options</a:t>
          </a:r>
        </a:p>
      </dsp:txBody>
      <dsp:txXfrm>
        <a:off x="36296" y="1136932"/>
        <a:ext cx="4553290" cy="670943"/>
      </dsp:txXfrm>
    </dsp:sp>
    <dsp:sp modelId="{8E7C11AA-40C5-4933-BDB0-62EF974889C0}">
      <dsp:nvSpPr>
        <dsp:cNvPr id="0" name=""/>
        <dsp:cNvSpPr/>
      </dsp:nvSpPr>
      <dsp:spPr>
        <a:xfrm>
          <a:off x="0" y="1933451"/>
          <a:ext cx="4625882"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a:t>Prepping for Doctor’s visit.</a:t>
          </a:r>
        </a:p>
      </dsp:txBody>
      <dsp:txXfrm>
        <a:off x="36296" y="1969747"/>
        <a:ext cx="4553290" cy="670943"/>
      </dsp:txXfrm>
    </dsp:sp>
    <dsp:sp modelId="{50C6F955-CD2D-4893-923A-29360978D865}">
      <dsp:nvSpPr>
        <dsp:cNvPr id="0" name=""/>
        <dsp:cNvSpPr/>
      </dsp:nvSpPr>
      <dsp:spPr>
        <a:xfrm>
          <a:off x="0" y="2766266"/>
          <a:ext cx="4625882"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a:t>Top tips</a:t>
          </a:r>
        </a:p>
      </dsp:txBody>
      <dsp:txXfrm>
        <a:off x="36296" y="2802562"/>
        <a:ext cx="4553290" cy="670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A0EEB-297D-4AAF-B097-25B83211BA4B}">
      <dsp:nvSpPr>
        <dsp:cNvPr id="0" name=""/>
        <dsp:cNvSpPr/>
      </dsp:nvSpPr>
      <dsp:spPr>
        <a:xfrm>
          <a:off x="1227" y="297257"/>
          <a:ext cx="4309690" cy="273665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5A8ECA-5AC9-4B5E-B63A-16E21ADB913F}">
      <dsp:nvSpPr>
        <dsp:cNvPr id="0" name=""/>
        <dsp:cNvSpPr/>
      </dsp:nvSpPr>
      <dsp:spPr>
        <a:xfrm>
          <a:off x="480082" y="752169"/>
          <a:ext cx="4309690" cy="2736653"/>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Estradiol (E2)- this is the main version of estrogen that is active from puberty to Menopause.</a:t>
          </a:r>
        </a:p>
      </dsp:txBody>
      <dsp:txXfrm>
        <a:off x="560236" y="832323"/>
        <a:ext cx="4149382" cy="2576345"/>
      </dsp:txXfrm>
    </dsp:sp>
    <dsp:sp modelId="{BB36333A-48B1-4710-BF39-88DAE41D17CB}">
      <dsp:nvSpPr>
        <dsp:cNvPr id="0" name=""/>
        <dsp:cNvSpPr/>
      </dsp:nvSpPr>
      <dsp:spPr>
        <a:xfrm>
          <a:off x="5268627" y="297257"/>
          <a:ext cx="4309690" cy="273665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3DC14-4EB3-4843-81DB-E35E6A5A41D6}">
      <dsp:nvSpPr>
        <dsp:cNvPr id="0" name=""/>
        <dsp:cNvSpPr/>
      </dsp:nvSpPr>
      <dsp:spPr>
        <a:xfrm>
          <a:off x="5747481" y="752169"/>
          <a:ext cx="4309690" cy="2736653"/>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Estrone (E1) – this is the secondary type of estrogen that we produce during our reproductive cycle. We still produce this during and after menopause.</a:t>
          </a:r>
        </a:p>
      </dsp:txBody>
      <dsp:txXfrm>
        <a:off x="5827635" y="832323"/>
        <a:ext cx="4149382" cy="25763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E1B3D-0E40-417B-89AA-9F72F6C03D50}">
      <dsp:nvSpPr>
        <dsp:cNvPr id="0" name=""/>
        <dsp:cNvSpPr/>
      </dsp:nvSpPr>
      <dsp:spPr>
        <a:xfrm>
          <a:off x="0" y="689"/>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F1CAF2-387B-40D9-BD8E-2DE8A683E793}">
      <dsp:nvSpPr>
        <dsp:cNvPr id="0" name=""/>
        <dsp:cNvSpPr/>
      </dsp:nvSpPr>
      <dsp:spPr>
        <a:xfrm>
          <a:off x="0" y="689"/>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kern="1200"/>
            <a:t>Starts in mid forties (but it can happen early due to illness/early onset Menopasue)</a:t>
          </a:r>
        </a:p>
      </dsp:txBody>
      <dsp:txXfrm>
        <a:off x="0" y="689"/>
        <a:ext cx="6797675" cy="1129706"/>
      </dsp:txXfrm>
    </dsp:sp>
    <dsp:sp modelId="{6B96258A-9115-422C-9D4B-A21A608D4D12}">
      <dsp:nvSpPr>
        <dsp:cNvPr id="0" name=""/>
        <dsp:cNvSpPr/>
      </dsp:nvSpPr>
      <dsp:spPr>
        <a:xfrm>
          <a:off x="0" y="1130396"/>
          <a:ext cx="6797675" cy="0"/>
        </a:xfrm>
        <a:prstGeom prst="line">
          <a:avLst/>
        </a:prstGeom>
        <a:solidFill>
          <a:schemeClr val="accent2">
            <a:hueOff val="9759"/>
            <a:satOff val="-6719"/>
            <a:lumOff val="-1716"/>
            <a:alphaOff val="0"/>
          </a:schemeClr>
        </a:solidFill>
        <a:ln w="15875" cap="flat" cmpd="sng" algn="ctr">
          <a:solidFill>
            <a:schemeClr val="accent2">
              <a:hueOff val="9759"/>
              <a:satOff val="-6719"/>
              <a:lumOff val="-17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DCE45-EC7D-4468-AA74-BCEB405B0F18}">
      <dsp:nvSpPr>
        <dsp:cNvPr id="0" name=""/>
        <dsp:cNvSpPr/>
      </dsp:nvSpPr>
      <dsp:spPr>
        <a:xfrm>
          <a:off x="0" y="1130396"/>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kern="1200"/>
            <a:t>Can last for up 10 years</a:t>
          </a:r>
        </a:p>
      </dsp:txBody>
      <dsp:txXfrm>
        <a:off x="0" y="1130396"/>
        <a:ext cx="6797675" cy="1129706"/>
      </dsp:txXfrm>
    </dsp:sp>
    <dsp:sp modelId="{9D44F0BA-1B63-471E-9F7B-E5DB89BFCF19}">
      <dsp:nvSpPr>
        <dsp:cNvPr id="0" name=""/>
        <dsp:cNvSpPr/>
      </dsp:nvSpPr>
      <dsp:spPr>
        <a:xfrm>
          <a:off x="0" y="2260102"/>
          <a:ext cx="6797675" cy="0"/>
        </a:xfrm>
        <a:prstGeom prst="line">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9BCAEA-595C-4235-B870-3F042B2DE2D3}">
      <dsp:nvSpPr>
        <dsp:cNvPr id="0" name=""/>
        <dsp:cNvSpPr/>
      </dsp:nvSpPr>
      <dsp:spPr>
        <a:xfrm>
          <a:off x="0" y="2260102"/>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kern="1200"/>
            <a:t>Every woman will go through this</a:t>
          </a:r>
        </a:p>
      </dsp:txBody>
      <dsp:txXfrm>
        <a:off x="0" y="2260102"/>
        <a:ext cx="6797675" cy="1129706"/>
      </dsp:txXfrm>
    </dsp:sp>
    <dsp:sp modelId="{E54BC792-5B08-446A-91B9-40D9C870ABF1}">
      <dsp:nvSpPr>
        <dsp:cNvPr id="0" name=""/>
        <dsp:cNvSpPr/>
      </dsp:nvSpPr>
      <dsp:spPr>
        <a:xfrm>
          <a:off x="0" y="3389809"/>
          <a:ext cx="6797675" cy="0"/>
        </a:xfrm>
        <a:prstGeom prst="line">
          <a:avLst/>
        </a:prstGeom>
        <a:solidFill>
          <a:schemeClr val="accent2">
            <a:hueOff val="29278"/>
            <a:satOff val="-20157"/>
            <a:lumOff val="-5147"/>
            <a:alphaOff val="0"/>
          </a:schemeClr>
        </a:solidFill>
        <a:ln w="15875" cap="flat" cmpd="sng" algn="ctr">
          <a:solidFill>
            <a:schemeClr val="accent2">
              <a:hueOff val="29278"/>
              <a:satOff val="-20157"/>
              <a:lumOff val="-51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C41320-2D4D-4DEB-833A-1C2836002D37}">
      <dsp:nvSpPr>
        <dsp:cNvPr id="0" name=""/>
        <dsp:cNvSpPr/>
      </dsp:nvSpPr>
      <dsp:spPr>
        <a:xfrm>
          <a:off x="0" y="3389809"/>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kern="1200"/>
            <a:t>25% will have severe symptoms</a:t>
          </a:r>
        </a:p>
      </dsp:txBody>
      <dsp:txXfrm>
        <a:off x="0" y="3389809"/>
        <a:ext cx="6797675" cy="1129706"/>
      </dsp:txXfrm>
    </dsp:sp>
    <dsp:sp modelId="{948BF31C-7F0D-4ECC-9AF2-8E1BF50C45C3}">
      <dsp:nvSpPr>
        <dsp:cNvPr id="0" name=""/>
        <dsp:cNvSpPr/>
      </dsp:nvSpPr>
      <dsp:spPr>
        <a:xfrm>
          <a:off x="0" y="4519515"/>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49B3B-40DD-4C88-98DC-565CCE146EBA}">
      <dsp:nvSpPr>
        <dsp:cNvPr id="0" name=""/>
        <dsp:cNvSpPr/>
      </dsp:nvSpPr>
      <dsp:spPr>
        <a:xfrm>
          <a:off x="0" y="4519515"/>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kern="1200"/>
            <a:t>Impacts our long-term health</a:t>
          </a:r>
        </a:p>
      </dsp:txBody>
      <dsp:txXfrm>
        <a:off x="0" y="4519515"/>
        <a:ext cx="6797675" cy="11297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AFB0F-7865-4D20-8B79-4F83ED2DA466}">
      <dsp:nvSpPr>
        <dsp:cNvPr id="0" name=""/>
        <dsp:cNvSpPr/>
      </dsp:nvSpPr>
      <dsp:spPr>
        <a:xfrm>
          <a:off x="0" y="0"/>
          <a:ext cx="8549640" cy="113582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We are not all the same. Ethnicity, disability, socio-economic background can all have an impact on Menopause.</a:t>
          </a:r>
        </a:p>
      </dsp:txBody>
      <dsp:txXfrm>
        <a:off x="33267" y="33267"/>
        <a:ext cx="7323997" cy="1069290"/>
      </dsp:txXfrm>
    </dsp:sp>
    <dsp:sp modelId="{FAB2598E-6772-4506-99E5-0AA4AC19DCA9}">
      <dsp:nvSpPr>
        <dsp:cNvPr id="0" name=""/>
        <dsp:cNvSpPr/>
      </dsp:nvSpPr>
      <dsp:spPr>
        <a:xfrm>
          <a:off x="754379" y="1325127"/>
          <a:ext cx="8549640" cy="113582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Neurodiverse &amp; Menopause</a:t>
          </a:r>
        </a:p>
      </dsp:txBody>
      <dsp:txXfrm>
        <a:off x="787646" y="1358394"/>
        <a:ext cx="6990440" cy="1069290"/>
      </dsp:txXfrm>
    </dsp:sp>
    <dsp:sp modelId="{D28C2F16-8CC9-4F62-8A2A-32E27742F5A0}">
      <dsp:nvSpPr>
        <dsp:cNvPr id="0" name=""/>
        <dsp:cNvSpPr/>
      </dsp:nvSpPr>
      <dsp:spPr>
        <a:xfrm>
          <a:off x="1508759" y="2650255"/>
          <a:ext cx="8549640" cy="113582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Women of colour &amp; Menopause </a:t>
          </a:r>
        </a:p>
      </dsp:txBody>
      <dsp:txXfrm>
        <a:off x="1542026" y="2683522"/>
        <a:ext cx="6990440" cy="1069290"/>
      </dsp:txXfrm>
    </dsp:sp>
    <dsp:sp modelId="{D0ED7790-0882-44FE-9EE2-44781B0CC238}">
      <dsp:nvSpPr>
        <dsp:cNvPr id="0" name=""/>
        <dsp:cNvSpPr/>
      </dsp:nvSpPr>
      <dsp:spPr>
        <a:xfrm>
          <a:off x="7811354" y="861333"/>
          <a:ext cx="738285" cy="738285"/>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7977468" y="861333"/>
        <a:ext cx="406057" cy="555559"/>
      </dsp:txXfrm>
    </dsp:sp>
    <dsp:sp modelId="{06B4D427-A157-43D3-B5E6-80B55FFAE9FE}">
      <dsp:nvSpPr>
        <dsp:cNvPr id="0" name=""/>
        <dsp:cNvSpPr/>
      </dsp:nvSpPr>
      <dsp:spPr>
        <a:xfrm>
          <a:off x="8565734" y="2178889"/>
          <a:ext cx="738285" cy="738285"/>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8731848" y="2178889"/>
        <a:ext cx="406057" cy="5555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3AC91-6600-4C05-9D29-9378EFECEE89}">
      <dsp:nvSpPr>
        <dsp:cNvPr id="0" name=""/>
        <dsp:cNvSpPr/>
      </dsp:nvSpPr>
      <dsp:spPr>
        <a:xfrm>
          <a:off x="2946" y="373475"/>
          <a:ext cx="2337792" cy="140267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New HRT is highly effective at relieving symptoms</a:t>
          </a:r>
        </a:p>
      </dsp:txBody>
      <dsp:txXfrm>
        <a:off x="2946" y="373475"/>
        <a:ext cx="2337792" cy="1402675"/>
      </dsp:txXfrm>
    </dsp:sp>
    <dsp:sp modelId="{7BB42C32-13FC-42A7-A644-98E3B72B5965}">
      <dsp:nvSpPr>
        <dsp:cNvPr id="0" name=""/>
        <dsp:cNvSpPr/>
      </dsp:nvSpPr>
      <dsp:spPr>
        <a:xfrm>
          <a:off x="2574518" y="373475"/>
          <a:ext cx="2337792" cy="140267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Risks of HRT – Breast Cancer 1 in 8 will get it. Strokes (oral) Blood Clots (oral)</a:t>
          </a:r>
        </a:p>
      </dsp:txBody>
      <dsp:txXfrm>
        <a:off x="2574518" y="373475"/>
        <a:ext cx="2337792" cy="1402675"/>
      </dsp:txXfrm>
    </dsp:sp>
    <dsp:sp modelId="{D8C81996-6D40-4962-B3E4-3497722923DD}">
      <dsp:nvSpPr>
        <dsp:cNvPr id="0" name=""/>
        <dsp:cNvSpPr/>
      </dsp:nvSpPr>
      <dsp:spPr>
        <a:xfrm>
          <a:off x="5146089" y="373475"/>
          <a:ext cx="2337792" cy="140267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Evidence suggests it can reduce risks of Cardiovascular Disease </a:t>
          </a:r>
        </a:p>
      </dsp:txBody>
      <dsp:txXfrm>
        <a:off x="5146089" y="373475"/>
        <a:ext cx="2337792" cy="1402675"/>
      </dsp:txXfrm>
    </dsp:sp>
    <dsp:sp modelId="{8B69EB7F-D503-4955-947F-4033ECB92583}">
      <dsp:nvSpPr>
        <dsp:cNvPr id="0" name=""/>
        <dsp:cNvSpPr/>
      </dsp:nvSpPr>
      <dsp:spPr>
        <a:xfrm>
          <a:off x="7717661" y="373475"/>
          <a:ext cx="2337792" cy="140267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Risk of Osteoporosis reduced</a:t>
          </a:r>
        </a:p>
      </dsp:txBody>
      <dsp:txXfrm>
        <a:off x="7717661" y="373475"/>
        <a:ext cx="2337792" cy="1402675"/>
      </dsp:txXfrm>
    </dsp:sp>
    <dsp:sp modelId="{DDC8DE8A-E3D4-48FF-8581-5C4BFDDF502B}">
      <dsp:nvSpPr>
        <dsp:cNvPr id="0" name=""/>
        <dsp:cNvSpPr/>
      </dsp:nvSpPr>
      <dsp:spPr>
        <a:xfrm>
          <a:off x="1288732" y="2009929"/>
          <a:ext cx="2337792" cy="14026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Risk of Type 2 Diabetes reduced. </a:t>
          </a:r>
        </a:p>
      </dsp:txBody>
      <dsp:txXfrm>
        <a:off x="1288732" y="2009929"/>
        <a:ext cx="2337792" cy="1402675"/>
      </dsp:txXfrm>
    </dsp:sp>
    <dsp:sp modelId="{4B75AFC9-2C1C-4207-A3A6-C276D7AB7BA0}">
      <dsp:nvSpPr>
        <dsp:cNvPr id="0" name=""/>
        <dsp:cNvSpPr/>
      </dsp:nvSpPr>
      <dsp:spPr>
        <a:xfrm>
          <a:off x="3860303" y="2009929"/>
          <a:ext cx="2337792" cy="140267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Bleeding</a:t>
          </a:r>
        </a:p>
      </dsp:txBody>
      <dsp:txXfrm>
        <a:off x="3860303" y="2009929"/>
        <a:ext cx="2337792" cy="1402675"/>
      </dsp:txXfrm>
    </dsp:sp>
    <dsp:sp modelId="{91E1DDD9-2DFB-4D43-A1F5-06180A4803D6}">
      <dsp:nvSpPr>
        <dsp:cNvPr id="0" name=""/>
        <dsp:cNvSpPr/>
      </dsp:nvSpPr>
      <dsp:spPr>
        <a:xfrm>
          <a:off x="6431875" y="2009929"/>
          <a:ext cx="2337792" cy="140267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Hormonal intolerance </a:t>
          </a:r>
        </a:p>
      </dsp:txBody>
      <dsp:txXfrm>
        <a:off x="6431875" y="2009929"/>
        <a:ext cx="2337792" cy="1402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3F939-807D-45EF-B46A-FA225548704C}">
      <dsp:nvSpPr>
        <dsp:cNvPr id="0" name=""/>
        <dsp:cNvSpPr/>
      </dsp:nvSpPr>
      <dsp:spPr>
        <a:xfrm>
          <a:off x="774129" y="709809"/>
          <a:ext cx="1255425" cy="12554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D4CF5-5FA5-4DC3-BAB9-3D56F95F00C9}">
      <dsp:nvSpPr>
        <dsp:cNvPr id="0" name=""/>
        <dsp:cNvSpPr/>
      </dsp:nvSpPr>
      <dsp:spPr>
        <a:xfrm>
          <a:off x="1041679" y="977359"/>
          <a:ext cx="720326" cy="720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571B49-18BF-4158-9B99-33A8C9B74B65}">
      <dsp:nvSpPr>
        <dsp:cNvPr id="0" name=""/>
        <dsp:cNvSpPr/>
      </dsp:nvSpPr>
      <dsp:spPr>
        <a:xfrm>
          <a:off x="372805"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en-US" sz="1500" kern="1200"/>
            <a:t>List of medications</a:t>
          </a:r>
        </a:p>
      </dsp:txBody>
      <dsp:txXfrm>
        <a:off x="372805" y="2356270"/>
        <a:ext cx="2058075" cy="720000"/>
      </dsp:txXfrm>
    </dsp:sp>
    <dsp:sp modelId="{AC4376E9-3F08-4051-82D3-09C232F342AF}">
      <dsp:nvSpPr>
        <dsp:cNvPr id="0" name=""/>
        <dsp:cNvSpPr/>
      </dsp:nvSpPr>
      <dsp:spPr>
        <a:xfrm>
          <a:off x="3192368" y="709809"/>
          <a:ext cx="1255425" cy="12554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BEB401-E827-4AF7-B6DD-7A183CB9EF1F}">
      <dsp:nvSpPr>
        <dsp:cNvPr id="0" name=""/>
        <dsp:cNvSpPr/>
      </dsp:nvSpPr>
      <dsp:spPr>
        <a:xfrm>
          <a:off x="3459917" y="977359"/>
          <a:ext cx="720326" cy="720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595657-C553-4EB8-A417-B836883F5B32}">
      <dsp:nvSpPr>
        <dsp:cNvPr id="0" name=""/>
        <dsp:cNvSpPr/>
      </dsp:nvSpPr>
      <dsp:spPr>
        <a:xfrm>
          <a:off x="2791043"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en-US" sz="1500" kern="1200"/>
            <a:t>Medical history</a:t>
          </a:r>
        </a:p>
      </dsp:txBody>
      <dsp:txXfrm>
        <a:off x="2791043" y="2356270"/>
        <a:ext cx="2058075" cy="720000"/>
      </dsp:txXfrm>
    </dsp:sp>
    <dsp:sp modelId="{AAB6EE75-1BB4-4E13-814A-07DF6B61043A}">
      <dsp:nvSpPr>
        <dsp:cNvPr id="0" name=""/>
        <dsp:cNvSpPr/>
      </dsp:nvSpPr>
      <dsp:spPr>
        <a:xfrm>
          <a:off x="5610606" y="709809"/>
          <a:ext cx="1255425" cy="12554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20BC8-BCA7-4B51-850A-17750284BBDD}">
      <dsp:nvSpPr>
        <dsp:cNvPr id="0" name=""/>
        <dsp:cNvSpPr/>
      </dsp:nvSpPr>
      <dsp:spPr>
        <a:xfrm>
          <a:off x="5878155" y="977359"/>
          <a:ext cx="720326" cy="720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88BE61-371C-49BA-8D92-8B79741B7BA5}">
      <dsp:nvSpPr>
        <dsp:cNvPr id="0" name=""/>
        <dsp:cNvSpPr/>
      </dsp:nvSpPr>
      <dsp:spPr>
        <a:xfrm>
          <a:off x="5209281"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en-US" sz="1500" kern="1200"/>
            <a:t>Key changes – period flow, frequency, sleep quality and duration.</a:t>
          </a:r>
        </a:p>
      </dsp:txBody>
      <dsp:txXfrm>
        <a:off x="5209281" y="2356270"/>
        <a:ext cx="2058075" cy="720000"/>
      </dsp:txXfrm>
    </dsp:sp>
    <dsp:sp modelId="{6B824AAB-29A2-4C3B-806F-45D96F198AF6}">
      <dsp:nvSpPr>
        <dsp:cNvPr id="0" name=""/>
        <dsp:cNvSpPr/>
      </dsp:nvSpPr>
      <dsp:spPr>
        <a:xfrm>
          <a:off x="8028844" y="709809"/>
          <a:ext cx="1255425" cy="125542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3FC18-FC17-4E80-BE6C-68FEAEA14442}">
      <dsp:nvSpPr>
        <dsp:cNvPr id="0" name=""/>
        <dsp:cNvSpPr/>
      </dsp:nvSpPr>
      <dsp:spPr>
        <a:xfrm>
          <a:off x="8296394" y="977359"/>
          <a:ext cx="720326" cy="720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8EA957-FE85-423E-88AE-7982960ABB22}">
      <dsp:nvSpPr>
        <dsp:cNvPr id="0" name=""/>
        <dsp:cNvSpPr/>
      </dsp:nvSpPr>
      <dsp:spPr>
        <a:xfrm>
          <a:off x="7627519"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en-US" sz="1500" kern="1200"/>
            <a:t>Bring Symptom Tracker with you.</a:t>
          </a:r>
        </a:p>
      </dsp:txBody>
      <dsp:txXfrm>
        <a:off x="7627519" y="2356270"/>
        <a:ext cx="2058075"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4C4BE-D0A1-437B-BE20-BCA530675FCC}">
      <dsp:nvSpPr>
        <dsp:cNvPr id="0" name=""/>
        <dsp:cNvSpPr/>
      </dsp:nvSpPr>
      <dsp:spPr>
        <a:xfrm>
          <a:off x="0" y="645263"/>
          <a:ext cx="5913437" cy="76752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Supplements and vitamins </a:t>
          </a:r>
        </a:p>
      </dsp:txBody>
      <dsp:txXfrm>
        <a:off x="37467" y="682730"/>
        <a:ext cx="5838503" cy="692586"/>
      </dsp:txXfrm>
    </dsp:sp>
    <dsp:sp modelId="{66D1819B-EA10-46A5-9B64-B7D7A5E2C21C}">
      <dsp:nvSpPr>
        <dsp:cNvPr id="0" name=""/>
        <dsp:cNvSpPr/>
      </dsp:nvSpPr>
      <dsp:spPr>
        <a:xfrm>
          <a:off x="0" y="1504943"/>
          <a:ext cx="5913437" cy="767520"/>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Herbal remedies </a:t>
          </a:r>
        </a:p>
      </dsp:txBody>
      <dsp:txXfrm>
        <a:off x="37467" y="1542410"/>
        <a:ext cx="5838503" cy="692586"/>
      </dsp:txXfrm>
    </dsp:sp>
    <dsp:sp modelId="{57C4E6E7-ED52-4475-AEAD-FB0866375584}">
      <dsp:nvSpPr>
        <dsp:cNvPr id="0" name=""/>
        <dsp:cNvSpPr/>
      </dsp:nvSpPr>
      <dsp:spPr>
        <a:xfrm>
          <a:off x="0" y="2364624"/>
          <a:ext cx="5913437" cy="767520"/>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CBT – Cognitive Behavior Therapy</a:t>
          </a:r>
        </a:p>
      </dsp:txBody>
      <dsp:txXfrm>
        <a:off x="37467" y="2402091"/>
        <a:ext cx="5838503" cy="692586"/>
      </dsp:txXfrm>
    </dsp:sp>
    <dsp:sp modelId="{6EB0E4ED-C009-496B-A2C9-31275691AD4D}">
      <dsp:nvSpPr>
        <dsp:cNvPr id="0" name=""/>
        <dsp:cNvSpPr/>
      </dsp:nvSpPr>
      <dsp:spPr>
        <a:xfrm>
          <a:off x="0" y="3224303"/>
          <a:ext cx="5913437" cy="767520"/>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DIET &amp; EXERCISE!!! </a:t>
          </a:r>
        </a:p>
      </dsp:txBody>
      <dsp:txXfrm>
        <a:off x="37467" y="3261770"/>
        <a:ext cx="5838503" cy="6925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8520E-E9B9-4FF1-A14C-FE3DA9B0AC03}">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Black cohosh - </a:t>
          </a:r>
          <a:r>
            <a:rPr lang="en-GB" sz="1400" kern="1200"/>
            <a:t>Is a SERM (selective oestrogen receptor modulator) – stimulate oestrogen receptors in some part of body e.g. bones and brain. It does not stimulate in womb or breast (don’t wish to have overstimulation which may increase risk of cancer).</a:t>
          </a:r>
          <a:endParaRPr lang="en-US" sz="1400" kern="1200"/>
        </a:p>
      </dsp:txBody>
      <dsp:txXfrm>
        <a:off x="377190" y="3160"/>
        <a:ext cx="2907506" cy="1744503"/>
      </dsp:txXfrm>
    </dsp:sp>
    <dsp:sp modelId="{F73DA22B-78D0-45A4-BD1E-DA6C4CFB4B2F}">
      <dsp:nvSpPr>
        <dsp:cNvPr id="0" name=""/>
        <dsp:cNvSpPr/>
      </dsp:nvSpPr>
      <dsp:spPr>
        <a:xfrm>
          <a:off x="3575446"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a:t>Agnus Castus – balances hormones particularly effective in perimenopausal stage.</a:t>
          </a:r>
          <a:endParaRPr lang="en-US" sz="1400" kern="1200"/>
        </a:p>
      </dsp:txBody>
      <dsp:txXfrm>
        <a:off x="3575446" y="3160"/>
        <a:ext cx="2907506" cy="1744503"/>
      </dsp:txXfrm>
    </dsp:sp>
    <dsp:sp modelId="{942FCF71-00A3-4E38-92EB-D946AF77A57D}">
      <dsp:nvSpPr>
        <dsp:cNvPr id="0" name=""/>
        <dsp:cNvSpPr/>
      </dsp:nvSpPr>
      <dsp:spPr>
        <a:xfrm>
          <a:off x="6773703" y="3160"/>
          <a:ext cx="2907506" cy="174450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a:t>White Sage – helps reduce Hot flushes and Night Sweats (tablets, drops or tea)</a:t>
          </a:r>
          <a:endParaRPr lang="en-US" sz="1400" kern="1200"/>
        </a:p>
      </dsp:txBody>
      <dsp:txXfrm>
        <a:off x="6773703" y="3160"/>
        <a:ext cx="2907506" cy="1744503"/>
      </dsp:txXfrm>
    </dsp:sp>
    <dsp:sp modelId="{F471D1D0-0BF4-43EA-8429-92B8DED920BA}">
      <dsp:nvSpPr>
        <dsp:cNvPr id="0" name=""/>
        <dsp:cNvSpPr/>
      </dsp:nvSpPr>
      <dsp:spPr>
        <a:xfrm>
          <a:off x="377190"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a:t>Milk Thistle – balances hormones and helps detoxify liver.</a:t>
          </a:r>
          <a:endParaRPr lang="en-US" sz="1400" kern="1200"/>
        </a:p>
      </dsp:txBody>
      <dsp:txXfrm>
        <a:off x="377190" y="2038415"/>
        <a:ext cx="2907506" cy="1744503"/>
      </dsp:txXfrm>
    </dsp:sp>
    <dsp:sp modelId="{D921EAB0-626C-4228-B33D-A542E17FFA81}">
      <dsp:nvSpPr>
        <dsp:cNvPr id="0" name=""/>
        <dsp:cNvSpPr/>
      </dsp:nvSpPr>
      <dsp:spPr>
        <a:xfrm>
          <a:off x="3575446" y="2038415"/>
          <a:ext cx="2907506" cy="17445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a:t>Ginkgo – helps with memory and concentration. (Take in morning)</a:t>
          </a:r>
          <a:endParaRPr lang="en-US" sz="1400" kern="1200"/>
        </a:p>
      </dsp:txBody>
      <dsp:txXfrm>
        <a:off x="3575446" y="2038415"/>
        <a:ext cx="2907506" cy="1744503"/>
      </dsp:txXfrm>
    </dsp:sp>
    <dsp:sp modelId="{EDCD1CE4-AB58-4C74-B5EA-304D493EB032}">
      <dsp:nvSpPr>
        <dsp:cNvPr id="0" name=""/>
        <dsp:cNvSpPr/>
      </dsp:nvSpPr>
      <dsp:spPr>
        <a:xfrm>
          <a:off x="6773703" y="2038415"/>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Red clover: for Night Sweats, Hot flushes, bone density, heart and Blood pressure.</a:t>
          </a:r>
          <a:endParaRPr lang="en-US" sz="1400" kern="1200" dirty="0"/>
        </a:p>
      </dsp:txBody>
      <dsp:txXfrm>
        <a:off x="6773703" y="2038415"/>
        <a:ext cx="2907506" cy="17445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AB441-EBD4-4960-BD6E-758CFA695F79}" type="datetimeFigureOut">
              <a:rPr lang="en-GB" smtClean="0"/>
              <a:t>24/10/2023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E3F1A-551E-4245-863A-30280C1C7450}" type="slidenum">
              <a:rPr lang="en-GB" smtClean="0"/>
              <a:t>‹#›</a:t>
            </a:fld>
            <a:endParaRPr lang="en-GB"/>
          </a:p>
        </p:txBody>
      </p:sp>
    </p:spTree>
    <p:extLst>
      <p:ext uri="{BB962C8B-B14F-4D97-AF65-F5344CB8AC3E}">
        <p14:creationId xmlns:p14="http://schemas.microsoft.com/office/powerpoint/2010/main" val="1345607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file:///C:\Users\Owner\Documents\BS_30416%20(1).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HW </a:t>
            </a:r>
          </a:p>
          <a:p>
            <a:endParaRPr lang="en-US" dirty="0"/>
          </a:p>
        </p:txBody>
      </p:sp>
      <p:sp>
        <p:nvSpPr>
          <p:cNvPr id="4" name="Slide Number Placeholder 3"/>
          <p:cNvSpPr>
            <a:spLocks noGrp="1"/>
          </p:cNvSpPr>
          <p:nvPr>
            <p:ph type="sldNum" sz="quarter" idx="5"/>
          </p:nvPr>
        </p:nvSpPr>
        <p:spPr/>
        <p:txBody>
          <a:bodyPr/>
          <a:lstStyle/>
          <a:p>
            <a:fld id="{4E1AF5D0-9B0C-8944-8374-D7610B52C993}" type="slidenum">
              <a:rPr lang="en-US" smtClean="0"/>
              <a:t>1</a:t>
            </a:fld>
            <a:endParaRPr lang="en-US"/>
          </a:p>
        </p:txBody>
      </p:sp>
    </p:spTree>
    <p:extLst>
      <p:ext uri="{BB962C8B-B14F-4D97-AF65-F5344CB8AC3E}">
        <p14:creationId xmlns:p14="http://schemas.microsoft.com/office/powerpoint/2010/main" val="892707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about ND and Hormones – times for women to be diagnosed: puberty, pregnancy, infertility treatment and menopause!!</a:t>
            </a:r>
          </a:p>
          <a:p>
            <a:r>
              <a:rPr lang="en-US" dirty="0"/>
              <a:t>The fluctuating of hormones  especially impacts MH</a:t>
            </a:r>
            <a:endParaRPr lang="en-GB" dirty="0"/>
          </a:p>
          <a:p>
            <a:r>
              <a:rPr lang="en-GB" dirty="0"/>
              <a:t>Women from more deprived areas do not have the same access to services &amp; support</a:t>
            </a:r>
          </a:p>
          <a:p>
            <a:r>
              <a:rPr lang="en-GB" dirty="0"/>
              <a:t>Black women can have a more intense &amp; longer menopause than European women</a:t>
            </a:r>
          </a:p>
        </p:txBody>
      </p:sp>
      <p:sp>
        <p:nvSpPr>
          <p:cNvPr id="4" name="Slide Number Placeholder 3"/>
          <p:cNvSpPr>
            <a:spLocks noGrp="1"/>
          </p:cNvSpPr>
          <p:nvPr>
            <p:ph type="sldNum" sz="quarter" idx="5"/>
          </p:nvPr>
        </p:nvSpPr>
        <p:spPr/>
        <p:txBody>
          <a:bodyPr/>
          <a:lstStyle/>
          <a:p>
            <a:fld id="{D3EE3F1A-551E-4245-863A-30280C1C7450}" type="slidenum">
              <a:rPr lang="en-GB" smtClean="0"/>
              <a:t>15</a:t>
            </a:fld>
            <a:endParaRPr lang="en-GB"/>
          </a:p>
        </p:txBody>
      </p:sp>
    </p:spTree>
    <p:extLst>
      <p:ext uri="{BB962C8B-B14F-4D97-AF65-F5344CB8AC3E}">
        <p14:creationId xmlns:p14="http://schemas.microsoft.com/office/powerpoint/2010/main" val="421347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HRT is free on prescription in Scotland, Wales and NI. New legislation is coming to England re prescription charges, also a lot more health Insurance are now providing Menopasue help/access to Drs and treatment..</a:t>
            </a:r>
          </a:p>
          <a:p>
            <a:r>
              <a:rPr lang="en-US" dirty="0"/>
              <a:t>HRT replaces the hormones you are losing these are estrogen, progestogen and testosterone.</a:t>
            </a:r>
          </a:p>
          <a:p>
            <a:r>
              <a:rPr lang="en-US" dirty="0"/>
              <a:t>You will be accessed and proscribe what suits you, your medical history, what medications you are on and where you are in your menopause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does it work? It replaces the hormones that we are losing but it is also more complicated as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older types of HRT are made from pregnant mares urine but this also contains some hormones we don’t need or want mostly tablet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Body identical hormones this has the same molecular structure as </a:t>
            </a:r>
            <a:r>
              <a:rPr lang="en-US" dirty="0" err="1"/>
              <a:t>estorgen</a:t>
            </a:r>
            <a:r>
              <a:rPr lang="en-US" dirty="0"/>
              <a:t> in our bodies, it is </a:t>
            </a:r>
            <a:r>
              <a:rPr lang="en-US" dirty="0" err="1"/>
              <a:t>extractrated</a:t>
            </a:r>
            <a:r>
              <a:rPr lang="en-US" dirty="0"/>
              <a:t> from yam and is available as gels, creams, implants, sprays you can also get body identical progestogen also derived from yam. Modern HRT is considered safe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HRT is not suitable for all either Hormone Intolerance or certain cancers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method of delivery is also important taking HRT in tablet form means that it has to pass through the liver and this can cause blood clots </a:t>
            </a:r>
            <a:r>
              <a:rPr lang="en-US" dirty="0" err="1"/>
              <a:t>etc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sprays, gels, creams, implants and patches go directly into the blood stream and with creams, gels and sprays you can control the dosage. You can also use the gels and creams topically especially for vaginal dryness and it only impacts that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women can also be proscribed testosterone to help with energy and sex drive this can only be proscribed by a Menopasue Doctor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on bioidentical hormones these are similar to body identical in that they are made from plant compounds – this type of treatment is expensive and not regulated or tested by NICE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17</a:t>
            </a:fld>
            <a:endParaRPr lang="en-GB"/>
          </a:p>
        </p:txBody>
      </p:sp>
    </p:spTree>
    <p:extLst>
      <p:ext uri="{BB962C8B-B14F-4D97-AF65-F5344CB8AC3E}">
        <p14:creationId xmlns:p14="http://schemas.microsoft.com/office/powerpoint/2010/main" val="2512118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 effects of HRT:</a:t>
            </a:r>
          </a:p>
          <a:p>
            <a:r>
              <a:rPr lang="en-US" dirty="0"/>
              <a:t>Irregular bleeding, leg cramps, breast pains, weight gain could be related to dosage or brand</a:t>
            </a:r>
          </a:p>
          <a:p>
            <a:r>
              <a:rPr lang="en-US" dirty="0"/>
              <a:t>HRT and contraception HRT is not a contraceptive – you need to talk to a </a:t>
            </a:r>
            <a:r>
              <a:rPr lang="en-US" dirty="0" err="1"/>
              <a:t>menopasue</a:t>
            </a:r>
            <a:r>
              <a:rPr lang="en-US" dirty="0"/>
              <a:t> specialist </a:t>
            </a:r>
          </a:p>
          <a:p>
            <a:r>
              <a:rPr lang="en-US" dirty="0"/>
              <a:t>Breast cancer new studies have shown that the risk is reduced – that is why you need to provide a full medical history at appointments</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18</a:t>
            </a:fld>
            <a:endParaRPr lang="en-GB"/>
          </a:p>
        </p:txBody>
      </p:sp>
    </p:spTree>
    <p:extLst>
      <p:ext uri="{BB962C8B-B14F-4D97-AF65-F5344CB8AC3E}">
        <p14:creationId xmlns:p14="http://schemas.microsoft.com/office/powerpoint/2010/main" val="708149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bringing a symptom tracker or using an app such as: Balance App</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19</a:t>
            </a:fld>
            <a:endParaRPr lang="en-GB"/>
          </a:p>
        </p:txBody>
      </p:sp>
    </p:spTree>
    <p:extLst>
      <p:ext uri="{BB962C8B-B14F-4D97-AF65-F5344CB8AC3E}">
        <p14:creationId xmlns:p14="http://schemas.microsoft.com/office/powerpoint/2010/main" val="220069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Contamination from chemicals can impact our hormone system. Chemicals found in plastics, in some cleaning products etc.</a:t>
            </a:r>
          </a:p>
          <a:p>
            <a:r>
              <a:rPr lang="en-US" dirty="0"/>
              <a:t>Stress is a major disruptor of our hormones </a:t>
            </a:r>
          </a:p>
          <a:p>
            <a:r>
              <a:rPr lang="en-US" dirty="0"/>
              <a:t>Lifestyle factors such a s smoking, vaping, or drinking can increase symptoms</a:t>
            </a:r>
          </a:p>
          <a:p>
            <a:r>
              <a:rPr lang="en-US" dirty="0"/>
              <a:t>Such things as Aspartame (due to be banned by WHO) which is a </a:t>
            </a:r>
            <a:r>
              <a:rPr lang="en-US" dirty="0" err="1"/>
              <a:t>carcinogentic</a:t>
            </a:r>
            <a:r>
              <a:rPr lang="en-US" dirty="0"/>
              <a:t> have a dramatic impact on our hormone system.</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22</a:t>
            </a:fld>
            <a:endParaRPr lang="en-GB"/>
          </a:p>
        </p:txBody>
      </p:sp>
    </p:spTree>
    <p:extLst>
      <p:ext uri="{BB962C8B-B14F-4D97-AF65-F5344CB8AC3E}">
        <p14:creationId xmlns:p14="http://schemas.microsoft.com/office/powerpoint/2010/main" val="43652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developments in this area with introduction of Phytoestrogens derived medicine this will be isolating and producing Lignans &amp; </a:t>
            </a:r>
            <a:r>
              <a:rPr lang="en-US" dirty="0" err="1"/>
              <a:t>flavniods</a:t>
            </a:r>
            <a:r>
              <a:rPr lang="en-US" dirty="0"/>
              <a:t> also Red Clover Holland &amp; Barrett have trained up staff in Menopause!!</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23</a:t>
            </a:fld>
            <a:endParaRPr lang="en-GB"/>
          </a:p>
        </p:txBody>
      </p:sp>
    </p:spTree>
    <p:extLst>
      <p:ext uri="{BB962C8B-B14F-4D97-AF65-F5344CB8AC3E}">
        <p14:creationId xmlns:p14="http://schemas.microsoft.com/office/powerpoint/2010/main" val="3816088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Vitamin D helps calcium be absorbed  take extra October to March and Maca powder is an adaptogenic that means it helps adjust the </a:t>
            </a:r>
            <a:r>
              <a:rPr lang="en-US" dirty="0" err="1"/>
              <a:t>bodys</a:t>
            </a:r>
            <a:r>
              <a:rPr lang="en-US" dirty="0"/>
              <a:t> response to what is needed. From studies it seems to help the body produce its own estrogen and progesterone </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24</a:t>
            </a:fld>
            <a:endParaRPr lang="en-GB"/>
          </a:p>
        </p:txBody>
      </p:sp>
    </p:spTree>
    <p:extLst>
      <p:ext uri="{BB962C8B-B14F-4D97-AF65-F5344CB8AC3E}">
        <p14:creationId xmlns:p14="http://schemas.microsoft.com/office/powerpoint/2010/main" val="51400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healthy gut for our immune system and mental health, we can create serotonin in our stomachs!</a:t>
            </a:r>
          </a:p>
          <a:p>
            <a:r>
              <a:rPr lang="en-US" dirty="0"/>
              <a:t>By having a well balanced diet and increasing foods such as:  garlic, onions, green vegs, apples and foods with live bacteria </a:t>
            </a:r>
          </a:p>
          <a:p>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25</a:t>
            </a:fld>
            <a:endParaRPr lang="en-GB"/>
          </a:p>
        </p:txBody>
      </p:sp>
    </p:spTree>
    <p:extLst>
      <p:ext uri="{BB962C8B-B14F-4D97-AF65-F5344CB8AC3E}">
        <p14:creationId xmlns:p14="http://schemas.microsoft.com/office/powerpoint/2010/main" val="4174361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get a healthy gut?</a:t>
            </a:r>
          </a:p>
          <a:p>
            <a:r>
              <a:rPr lang="en-US" dirty="0"/>
              <a:t>Prebiotics – foods rich in </a:t>
            </a:r>
            <a:r>
              <a:rPr lang="en-US" dirty="0" err="1"/>
              <a:t>fibre</a:t>
            </a:r>
            <a:r>
              <a:rPr lang="en-US" dirty="0"/>
              <a:t> that feed the gut bacteria</a:t>
            </a:r>
          </a:p>
          <a:p>
            <a:r>
              <a:rPr lang="en-US" dirty="0"/>
              <a:t>Probiotics – foods that contain live bacteria such as yogurt, kefir, kombucha and other fermented foods.</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26</a:t>
            </a:fld>
            <a:endParaRPr lang="en-GB"/>
          </a:p>
        </p:txBody>
      </p:sp>
    </p:spTree>
    <p:extLst>
      <p:ext uri="{BB962C8B-B14F-4D97-AF65-F5344CB8AC3E}">
        <p14:creationId xmlns:p14="http://schemas.microsoft.com/office/powerpoint/2010/main" val="1716428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HW – Remember the estrogen that we were talking about earlier? Well – these foods are plant based compounds that mimic in our bodies so get as much of these into your diet as you possibly can.</a:t>
            </a:r>
          </a:p>
          <a:p>
            <a:r>
              <a:rPr lang="en-US" dirty="0"/>
              <a:t>Increasing these foods and eliminating as much processed foods will help with menopause symptoms and are also good for long term health.</a:t>
            </a:r>
          </a:p>
          <a:p>
            <a:r>
              <a:rPr lang="en-US" dirty="0" err="1"/>
              <a:t>Hummos</a:t>
            </a:r>
            <a:r>
              <a:rPr lang="en-US" dirty="0"/>
              <a:t> - Chickpeas – garlic, tahini (</a:t>
            </a:r>
            <a:r>
              <a:rPr lang="en-US" dirty="0" err="1"/>
              <a:t>seasma</a:t>
            </a:r>
            <a:r>
              <a:rPr lang="en-US" dirty="0"/>
              <a:t>)</a:t>
            </a:r>
          </a:p>
        </p:txBody>
      </p:sp>
      <p:sp>
        <p:nvSpPr>
          <p:cNvPr id="4" name="Slide Number Placeholder 3"/>
          <p:cNvSpPr>
            <a:spLocks noGrp="1"/>
          </p:cNvSpPr>
          <p:nvPr>
            <p:ph type="sldNum" sz="quarter" idx="5"/>
          </p:nvPr>
        </p:nvSpPr>
        <p:spPr/>
        <p:txBody>
          <a:bodyPr/>
          <a:lstStyle/>
          <a:p>
            <a:fld id="{4E1AF5D0-9B0C-8944-8374-D7610B52C993}" type="slidenum">
              <a:rPr lang="en-US" smtClean="0"/>
              <a:t>27</a:t>
            </a:fld>
            <a:endParaRPr lang="en-US"/>
          </a:p>
        </p:txBody>
      </p:sp>
    </p:spTree>
    <p:extLst>
      <p:ext uri="{BB962C8B-B14F-4D97-AF65-F5344CB8AC3E}">
        <p14:creationId xmlns:p14="http://schemas.microsoft.com/office/powerpoint/2010/main" val="165042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sym typeface="Calibri"/>
              </a:rPr>
              <a:t>GIVE YOUR INTRO add your own picture here.</a:t>
            </a:r>
          </a:p>
          <a:p>
            <a:endParaRPr lang="en-US" sz="1200" b="1" i="0" kern="1200" dirty="0">
              <a:solidFill>
                <a:schemeClr val="tx1"/>
              </a:solidFill>
              <a:effectLst/>
              <a:latin typeface="Calibri" panose="020F0502020204030204" pitchFamily="34" charset="0"/>
              <a:ea typeface="+mn-ea"/>
              <a:cs typeface="+mn-cs"/>
              <a:sym typeface="Calibri"/>
            </a:endParaRPr>
          </a:p>
          <a:p>
            <a:r>
              <a:rPr lang="en-US" sz="1200" b="1" i="0" kern="1200" dirty="0">
                <a:solidFill>
                  <a:schemeClr val="tx1"/>
                </a:solidFill>
                <a:effectLst/>
                <a:latin typeface="Calibri" panose="020F0502020204030204" pitchFamily="34" charset="0"/>
                <a:ea typeface="+mn-ea"/>
                <a:cs typeface="+mn-cs"/>
                <a:sym typeface="Calibri"/>
              </a:rPr>
              <a:t>Delivered corporate training g for over 10 year. Lack of knowledge, when I discovered I was peri menopause. People done talk about it. Women don’t talk </a:t>
            </a:r>
            <a:r>
              <a:rPr lang="en-US" sz="1200" b="1" i="0" kern="1200" dirty="0" err="1">
                <a:solidFill>
                  <a:schemeClr val="tx1"/>
                </a:solidFill>
                <a:effectLst/>
                <a:latin typeface="Calibri" panose="020F0502020204030204" pitchFamily="34" charset="0"/>
                <a:ea typeface="+mn-ea"/>
                <a:cs typeface="+mn-cs"/>
                <a:sym typeface="Calibri"/>
              </a:rPr>
              <a:t>aboiyt</a:t>
            </a:r>
            <a:r>
              <a:rPr lang="en-US" sz="1200" b="1" i="0" kern="1200" dirty="0">
                <a:solidFill>
                  <a:schemeClr val="tx1"/>
                </a:solidFill>
                <a:effectLst/>
                <a:latin typeface="Calibri" panose="020F0502020204030204" pitchFamily="34" charset="0"/>
                <a:ea typeface="+mn-ea"/>
                <a:cs typeface="+mn-cs"/>
                <a:sym typeface="Calibri"/>
              </a:rPr>
              <a:t> it so what about men? We have to break this taboo</a:t>
            </a:r>
          </a:p>
          <a:p>
            <a:pPr marL="171450" indent="-171450">
              <a:buFontTx/>
              <a:buChar char="-"/>
            </a:pPr>
            <a:r>
              <a:rPr lang="en-US" sz="1200" b="1" i="0" kern="1200" dirty="0">
                <a:solidFill>
                  <a:schemeClr val="tx1"/>
                </a:solidFill>
                <a:effectLst/>
                <a:latin typeface="Calibri" panose="020F0502020204030204" pitchFamily="34" charset="0"/>
                <a:ea typeface="+mn-ea"/>
                <a:cs typeface="+mn-cs"/>
                <a:sym typeface="Calibri"/>
              </a:rPr>
              <a:t>Touch on your story as reference – as much or little detail as you feel comfortable with is fine.</a:t>
            </a:r>
          </a:p>
          <a:p>
            <a:pPr marL="171450" indent="-171450">
              <a:buFontTx/>
              <a:buChar char="-"/>
            </a:pPr>
            <a:endParaRPr lang="en-US" sz="1200" b="0" i="0" kern="1200" dirty="0">
              <a:solidFill>
                <a:schemeClr val="tx1"/>
              </a:solidFill>
              <a:effectLst/>
              <a:latin typeface="Calibri" panose="020F0502020204030204" pitchFamily="34" charset="0"/>
              <a:ea typeface="+mn-ea"/>
              <a:cs typeface="+mn-cs"/>
              <a:sym typeface="Calibri"/>
            </a:endParaRPr>
          </a:p>
        </p:txBody>
      </p:sp>
      <p:sp>
        <p:nvSpPr>
          <p:cNvPr id="4" name="Slide Number Placeholder 3"/>
          <p:cNvSpPr>
            <a:spLocks noGrp="1"/>
          </p:cNvSpPr>
          <p:nvPr>
            <p:ph type="sldNum" sz="quarter" idx="5"/>
          </p:nvPr>
        </p:nvSpPr>
        <p:spPr/>
        <p:txBody>
          <a:bodyPr/>
          <a:lstStyle/>
          <a:p>
            <a:fld id="{74BDC236-7EFB-9842-9F85-82D1A0AC32B3}" type="slidenum">
              <a:rPr lang="en-US" smtClean="0"/>
              <a:pPr/>
              <a:t>2</a:t>
            </a:fld>
            <a:endParaRPr lang="en-US" dirty="0"/>
          </a:p>
        </p:txBody>
      </p:sp>
    </p:spTree>
    <p:extLst>
      <p:ext uri="{BB962C8B-B14F-4D97-AF65-F5344CB8AC3E}">
        <p14:creationId xmlns:p14="http://schemas.microsoft.com/office/powerpoint/2010/main" val="4165709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is a big factor it does not mix with our hormones and we all suffer from some form of chronic stress.</a:t>
            </a:r>
          </a:p>
          <a:p>
            <a:r>
              <a:rPr lang="en-US" dirty="0"/>
              <a:t>We need to manage this as it impacts our physical and mental health.</a:t>
            </a:r>
          </a:p>
          <a:p>
            <a:r>
              <a:rPr lang="en-US" dirty="0"/>
              <a:t>Breathe</a:t>
            </a:r>
          </a:p>
          <a:p>
            <a:r>
              <a:rPr lang="en-US" dirty="0"/>
              <a:t>Meditation – mindfulness/yoga </a:t>
            </a:r>
            <a:r>
              <a:rPr lang="en-US" dirty="0" err="1"/>
              <a:t>etc</a:t>
            </a:r>
            <a:endParaRPr lang="en-US" dirty="0"/>
          </a:p>
          <a:p>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29</a:t>
            </a:fld>
            <a:endParaRPr lang="en-GB"/>
          </a:p>
        </p:txBody>
      </p:sp>
    </p:spTree>
    <p:extLst>
      <p:ext uri="{BB962C8B-B14F-4D97-AF65-F5344CB8AC3E}">
        <p14:creationId xmlns:p14="http://schemas.microsoft.com/office/powerpoint/2010/main" val="3651061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build our bone density and build our core strength for balance (falls, tripping) we also need more flexibility </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30</a:t>
            </a:fld>
            <a:endParaRPr lang="en-GB"/>
          </a:p>
        </p:txBody>
      </p:sp>
    </p:spTree>
    <p:extLst>
      <p:ext uri="{BB962C8B-B14F-4D97-AF65-F5344CB8AC3E}">
        <p14:creationId xmlns:p14="http://schemas.microsoft.com/office/powerpoint/2010/main" val="815067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 can become a big issue and can make symptoms worse, so it is really important to sort it out</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31</a:t>
            </a:fld>
            <a:endParaRPr lang="en-GB"/>
          </a:p>
        </p:txBody>
      </p:sp>
    </p:spTree>
    <p:extLst>
      <p:ext uri="{BB962C8B-B14F-4D97-AF65-F5344CB8AC3E}">
        <p14:creationId xmlns:p14="http://schemas.microsoft.com/office/powerpoint/2010/main" val="1764372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3 women in workplace are going through the menopause. Ask do they have policy?  There are new BS standards for Menopause</a:t>
            </a:r>
          </a:p>
          <a:p>
            <a:r>
              <a:rPr lang="en-GB" dirty="0">
                <a:hlinkClick r:id="rId3"/>
              </a:rPr>
              <a:t>BS_30416 (1).pdf</a:t>
            </a:r>
            <a:endParaRPr lang="en-GB" dirty="0"/>
          </a:p>
          <a:p>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32</a:t>
            </a:fld>
            <a:endParaRPr lang="en-GB"/>
          </a:p>
        </p:txBody>
      </p:sp>
    </p:spTree>
    <p:extLst>
      <p:ext uri="{BB962C8B-B14F-4D97-AF65-F5344CB8AC3E}">
        <p14:creationId xmlns:p14="http://schemas.microsoft.com/office/powerpoint/2010/main" val="383314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5</a:t>
            </a:fld>
            <a:endParaRPr lang="en-GB"/>
          </a:p>
        </p:txBody>
      </p:sp>
    </p:spTree>
    <p:extLst>
      <p:ext uri="{BB962C8B-B14F-4D97-AF65-F5344CB8AC3E}">
        <p14:creationId xmlns:p14="http://schemas.microsoft.com/office/powerpoint/2010/main" val="300014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EE3F1A-551E-4245-863A-30280C1C7450}" type="slidenum">
              <a:rPr lang="en-GB" smtClean="0"/>
              <a:t>6</a:t>
            </a:fld>
            <a:endParaRPr lang="en-GB"/>
          </a:p>
        </p:txBody>
      </p:sp>
    </p:spTree>
    <p:extLst>
      <p:ext uri="{BB962C8B-B14F-4D97-AF65-F5344CB8AC3E}">
        <p14:creationId xmlns:p14="http://schemas.microsoft.com/office/powerpoint/2010/main" val="213476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hormones paly a very important part in our health, and we need to understand what they do because this is important for our long term health.</a:t>
            </a:r>
          </a:p>
          <a:p>
            <a:endParaRPr lang="en-US" dirty="0"/>
          </a:p>
          <a:p>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8</a:t>
            </a:fld>
            <a:endParaRPr lang="en-GB"/>
          </a:p>
        </p:txBody>
      </p:sp>
    </p:spTree>
    <p:extLst>
      <p:ext uri="{BB962C8B-B14F-4D97-AF65-F5344CB8AC3E}">
        <p14:creationId xmlns:p14="http://schemas.microsoft.com/office/powerpoint/2010/main" val="204919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produce Estrone if we still have ovaries and adrenal glands.</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10</a:t>
            </a:fld>
            <a:endParaRPr lang="en-GB"/>
          </a:p>
        </p:txBody>
      </p:sp>
    </p:spTree>
    <p:extLst>
      <p:ext uri="{BB962C8B-B14F-4D97-AF65-F5344CB8AC3E}">
        <p14:creationId xmlns:p14="http://schemas.microsoft.com/office/powerpoint/2010/main" val="138903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opportunity for participation </a:t>
            </a:r>
          </a:p>
          <a:p>
            <a:pPr marL="228600" indent="-228600">
              <a:buAutoNum type="arabicPeriod"/>
            </a:pPr>
            <a:r>
              <a:rPr lang="en-US" dirty="0"/>
              <a:t>Use a flipchart to record symptoms</a:t>
            </a:r>
          </a:p>
          <a:p>
            <a:pPr marL="228600" indent="-228600">
              <a:buAutoNum type="arabicPeriod"/>
            </a:pPr>
            <a:r>
              <a:rPr lang="en-US" dirty="0"/>
              <a:t>Use post-its and get them to write down symptoms</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11</a:t>
            </a:fld>
            <a:endParaRPr lang="en-GB"/>
          </a:p>
        </p:txBody>
      </p:sp>
    </p:spTree>
    <p:extLst>
      <p:ext uri="{BB962C8B-B14F-4D97-AF65-F5344CB8AC3E}">
        <p14:creationId xmlns:p14="http://schemas.microsoft.com/office/powerpoint/2010/main" val="305462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and pick out certain symptoms and talk about them and if you feel comfortable talk about your experiences of having a Hot flush, </a:t>
            </a:r>
            <a:r>
              <a:rPr lang="en-US" dirty="0" err="1"/>
              <a:t>etc</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12</a:t>
            </a:fld>
            <a:endParaRPr lang="en-GB"/>
          </a:p>
        </p:txBody>
      </p:sp>
    </p:spTree>
    <p:extLst>
      <p:ext uri="{BB962C8B-B14F-4D97-AF65-F5344CB8AC3E}">
        <p14:creationId xmlns:p14="http://schemas.microsoft.com/office/powerpoint/2010/main" val="144961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start earlier due to medical reasons, illness 1 in 100 below age of 40 1 in 1000 below age of 30.</a:t>
            </a:r>
          </a:p>
          <a:p>
            <a:r>
              <a:rPr lang="en-US" dirty="0"/>
              <a:t>So menopause is not confined to 40s/50s and those going through an early menopause can impact women quite severely as it may to be related to a medical condition so is more complex.</a:t>
            </a:r>
            <a:endParaRPr lang="en-GB" dirty="0"/>
          </a:p>
        </p:txBody>
      </p:sp>
      <p:sp>
        <p:nvSpPr>
          <p:cNvPr id="4" name="Slide Number Placeholder 3"/>
          <p:cNvSpPr>
            <a:spLocks noGrp="1"/>
          </p:cNvSpPr>
          <p:nvPr>
            <p:ph type="sldNum" sz="quarter" idx="5"/>
          </p:nvPr>
        </p:nvSpPr>
        <p:spPr/>
        <p:txBody>
          <a:bodyPr/>
          <a:lstStyle/>
          <a:p>
            <a:fld id="{D3EE3F1A-551E-4245-863A-30280C1C7450}" type="slidenum">
              <a:rPr lang="en-GB" smtClean="0"/>
              <a:t>13</a:t>
            </a:fld>
            <a:endParaRPr lang="en-GB"/>
          </a:p>
        </p:txBody>
      </p:sp>
    </p:spTree>
    <p:extLst>
      <p:ext uri="{BB962C8B-B14F-4D97-AF65-F5344CB8AC3E}">
        <p14:creationId xmlns:p14="http://schemas.microsoft.com/office/powerpoint/2010/main" val="2802962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470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069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5780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55650"/>
            <a:ext cx="10363200" cy="1143000"/>
          </a:xfrm>
        </p:spPr>
        <p:txBody>
          <a:bodyPr/>
          <a:lstStyle/>
          <a:p>
            <a:r>
              <a:rPr lang="en-US"/>
              <a:t>Click to edit Master title style</a:t>
            </a:r>
            <a:endParaRPr lang="en-IE"/>
          </a:p>
        </p:txBody>
      </p:sp>
      <p:sp>
        <p:nvSpPr>
          <p:cNvPr id="3" name="Content Placeholder 2"/>
          <p:cNvSpPr>
            <a:spLocks noGrp="1"/>
          </p:cNvSpPr>
          <p:nvPr>
            <p:ph sz="quarter" idx="1"/>
          </p:nvPr>
        </p:nvSpPr>
        <p:spPr>
          <a:xfrm>
            <a:off x="914400" y="1974850"/>
            <a:ext cx="5080000" cy="219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quarter" idx="2"/>
          </p:nvPr>
        </p:nvSpPr>
        <p:spPr>
          <a:xfrm>
            <a:off x="6197600" y="1974850"/>
            <a:ext cx="5080000" cy="219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Content Placeholder 4"/>
          <p:cNvSpPr>
            <a:spLocks noGrp="1"/>
          </p:cNvSpPr>
          <p:nvPr>
            <p:ph sz="quarter" idx="3"/>
          </p:nvPr>
        </p:nvSpPr>
        <p:spPr>
          <a:xfrm>
            <a:off x="914400" y="4324350"/>
            <a:ext cx="5080000" cy="219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4"/>
          </p:nvPr>
        </p:nvSpPr>
        <p:spPr>
          <a:xfrm>
            <a:off x="6197600" y="4324350"/>
            <a:ext cx="5080000" cy="219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4">
            <a:extLst>
              <a:ext uri="{FF2B5EF4-FFF2-40B4-BE49-F238E27FC236}">
                <a16:creationId xmlns:a16="http://schemas.microsoft.com/office/drawing/2014/main" id="{CF92F065-C250-4C4D-9630-DB484CC163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0B7099D-7E2C-4AE1-960D-9BC5A18A4C1A}"/>
              </a:ext>
            </a:extLst>
          </p:cNvPr>
          <p:cNvSpPr>
            <a:spLocks noGrp="1" noChangeArrowheads="1"/>
          </p:cNvSpPr>
          <p:nvPr>
            <p:ph type="ftr" sz="quarter" idx="11"/>
          </p:nvPr>
        </p:nvSpPr>
        <p:spPr>
          <a:ln/>
        </p:spPr>
        <p:txBody>
          <a:bodyPr/>
          <a:lstStyle>
            <a:lvl1pPr>
              <a:defRPr/>
            </a:lvl1pPr>
          </a:lstStyle>
          <a:p>
            <a:pPr>
              <a:defRPr/>
            </a:pPr>
            <a:r>
              <a:rPr lang="en-US"/>
              <a:t>Menopause Clinics: Nutrition &amp; Fitness</a:t>
            </a:r>
          </a:p>
        </p:txBody>
      </p:sp>
      <p:sp>
        <p:nvSpPr>
          <p:cNvPr id="9" name="Rectangle 6">
            <a:extLst>
              <a:ext uri="{FF2B5EF4-FFF2-40B4-BE49-F238E27FC236}">
                <a16:creationId xmlns:a16="http://schemas.microsoft.com/office/drawing/2014/main" id="{009E8AF5-EC61-4DEF-9559-F4A0005C5DB1}"/>
              </a:ext>
            </a:extLst>
          </p:cNvPr>
          <p:cNvSpPr>
            <a:spLocks noGrp="1" noChangeArrowheads="1"/>
          </p:cNvSpPr>
          <p:nvPr>
            <p:ph type="sldNum" sz="quarter" idx="12"/>
          </p:nvPr>
        </p:nvSpPr>
        <p:spPr>
          <a:ln/>
        </p:spPr>
        <p:txBody>
          <a:bodyPr/>
          <a:lstStyle>
            <a:lvl1pPr>
              <a:defRPr/>
            </a:lvl1pPr>
          </a:lstStyle>
          <a:p>
            <a:fld id="{537DCB1D-D01F-4216-A3FF-3367D846C30F}" type="slidenum">
              <a:rPr lang="en-US" altLang="en-US"/>
              <a:pPr/>
              <a:t>‹#›</a:t>
            </a:fld>
            <a:endParaRPr lang="en-US" altLang="en-US"/>
          </a:p>
        </p:txBody>
      </p:sp>
    </p:spTree>
    <p:extLst>
      <p:ext uri="{BB962C8B-B14F-4D97-AF65-F5344CB8AC3E}">
        <p14:creationId xmlns:p14="http://schemas.microsoft.com/office/powerpoint/2010/main" val="418971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557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30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871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890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800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10/24/2023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5929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10/24/2023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79997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658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10/24/2023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64046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5" name="Rectangle 1054">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Title 2">
            <a:extLst>
              <a:ext uri="{FF2B5EF4-FFF2-40B4-BE49-F238E27FC236}">
                <a16:creationId xmlns:a16="http://schemas.microsoft.com/office/drawing/2014/main" id="{69EBC81B-E129-D1D6-B99B-887CA1D97C5E}"/>
              </a:ext>
            </a:extLst>
          </p:cNvPr>
          <p:cNvSpPr>
            <a:spLocks noGrp="1"/>
          </p:cNvSpPr>
          <p:nvPr>
            <p:ph type="ctrTitle"/>
          </p:nvPr>
        </p:nvSpPr>
        <p:spPr>
          <a:xfrm>
            <a:off x="457200" y="640080"/>
            <a:ext cx="3659246" cy="2926080"/>
          </a:xfrm>
        </p:spPr>
        <p:txBody>
          <a:bodyPr>
            <a:normAutofit/>
          </a:bodyPr>
          <a:lstStyle/>
          <a:p>
            <a:r>
              <a:rPr lang="en-US" sz="4400">
                <a:solidFill>
                  <a:srgbClr val="FFFFFF"/>
                </a:solidFill>
              </a:rPr>
              <a:t>Menopause &amp; Me</a:t>
            </a:r>
            <a:endParaRPr lang="en-GB" sz="4400">
              <a:solidFill>
                <a:srgbClr val="FFFFFF"/>
              </a:solidFill>
            </a:endParaRPr>
          </a:p>
        </p:txBody>
      </p:sp>
      <p:sp>
        <p:nvSpPr>
          <p:cNvPr id="5" name="Subtitle 4">
            <a:extLst>
              <a:ext uri="{FF2B5EF4-FFF2-40B4-BE49-F238E27FC236}">
                <a16:creationId xmlns:a16="http://schemas.microsoft.com/office/drawing/2014/main" id="{6C0D9F14-BA48-5DFF-9503-DC929162225F}"/>
              </a:ext>
            </a:extLst>
          </p:cNvPr>
          <p:cNvSpPr>
            <a:spLocks noGrp="1"/>
          </p:cNvSpPr>
          <p:nvPr>
            <p:ph type="subTitle" idx="1"/>
          </p:nvPr>
        </p:nvSpPr>
        <p:spPr>
          <a:xfrm>
            <a:off x="457200" y="3578087"/>
            <a:ext cx="3659246" cy="1554480"/>
          </a:xfrm>
        </p:spPr>
        <p:txBody>
          <a:bodyPr>
            <a:normAutofit/>
          </a:bodyPr>
          <a:lstStyle/>
          <a:p>
            <a:r>
              <a:rPr lang="en-US" sz="1500">
                <a:solidFill>
                  <a:srgbClr val="FFFFFF"/>
                </a:solidFill>
              </a:rPr>
              <a:t>Stephanie Reid</a:t>
            </a:r>
          </a:p>
          <a:p>
            <a:r>
              <a:rPr lang="en-US" sz="1500">
                <a:solidFill>
                  <a:srgbClr val="FFFFFF"/>
                </a:solidFill>
              </a:rPr>
              <a:t>menopauseSpring</a:t>
            </a:r>
            <a:endParaRPr lang="en-GB" sz="1500">
              <a:solidFill>
                <a:srgbClr val="FFFFFF"/>
              </a:solidFill>
            </a:endParaRPr>
          </a:p>
        </p:txBody>
      </p:sp>
      <p:pic>
        <p:nvPicPr>
          <p:cNvPr id="7" name="Picture 6" descr="A group of people in a circle&#10;&#10;Description automatically generated with low confidence">
            <a:extLst>
              <a:ext uri="{FF2B5EF4-FFF2-40B4-BE49-F238E27FC236}">
                <a16:creationId xmlns:a16="http://schemas.microsoft.com/office/drawing/2014/main" id="{FE91D7C6-727F-2461-6ECB-AF372D249AF0}"/>
              </a:ext>
            </a:extLst>
          </p:cNvPr>
          <p:cNvPicPr>
            <a:picLocks noChangeAspect="1"/>
          </p:cNvPicPr>
          <p:nvPr/>
        </p:nvPicPr>
        <p:blipFill rotWithShape="1">
          <a:blip r:embed="rId3"/>
          <a:srcRect l="8121" r="18370" b="-1"/>
          <a:stretch/>
        </p:blipFill>
        <p:spPr>
          <a:xfrm>
            <a:off x="4639733" y="10"/>
            <a:ext cx="7552266" cy="6857990"/>
          </a:xfrm>
          <a:prstGeom prst="rect">
            <a:avLst/>
          </a:prstGeom>
        </p:spPr>
      </p:pic>
      <p:sp>
        <p:nvSpPr>
          <p:cNvPr id="1057" name="Rectangle 1056">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7402-7AFC-44E0-ABCF-81094FC920D2}"/>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a:t>Type of Estrogen </a:t>
            </a:r>
          </a:p>
        </p:txBody>
      </p:sp>
      <p:graphicFrame>
        <p:nvGraphicFramePr>
          <p:cNvPr id="37" name="Content Placeholder 12">
            <a:extLst>
              <a:ext uri="{FF2B5EF4-FFF2-40B4-BE49-F238E27FC236}">
                <a16:creationId xmlns:a16="http://schemas.microsoft.com/office/drawing/2014/main" id="{0F998D4F-D1DC-7F7F-62C7-2FAA2477614A}"/>
              </a:ext>
            </a:extLst>
          </p:cNvPr>
          <p:cNvGraphicFramePr>
            <a:graphicFrameLocks noGrp="1"/>
          </p:cNvGraphicFramePr>
          <p:nvPr>
            <p:ph idx="1"/>
            <p:extLst>
              <p:ext uri="{D42A27DB-BD31-4B8C-83A1-F6EECF244321}">
                <p14:modId xmlns:p14="http://schemas.microsoft.com/office/powerpoint/2010/main" val="258950166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7411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8" name="Rectangle 17">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0" name="Straight Connector 19">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C248568-7923-4CA8-2047-9768F8B1FCC2}"/>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a:solidFill>
                  <a:srgbClr val="FFFFFF"/>
                </a:solidFill>
              </a:rPr>
              <a:t>Poll on top 3 symptoms</a:t>
            </a:r>
          </a:p>
        </p:txBody>
      </p:sp>
      <p:pic>
        <p:nvPicPr>
          <p:cNvPr id="5" name="Picture 4" descr="Closeup photo of a pine cone">
            <a:extLst>
              <a:ext uri="{FF2B5EF4-FFF2-40B4-BE49-F238E27FC236}">
                <a16:creationId xmlns:a16="http://schemas.microsoft.com/office/drawing/2014/main" id="{1ECFCE1B-8E4D-C4CE-164D-E1852579B834}"/>
              </a:ext>
            </a:extLst>
          </p:cNvPr>
          <p:cNvPicPr>
            <a:picLocks noChangeAspect="1"/>
          </p:cNvPicPr>
          <p:nvPr/>
        </p:nvPicPr>
        <p:blipFill rotWithShape="1">
          <a:blip r:embed="rId3"/>
          <a:srcRect l="24057" r="2711"/>
          <a:stretch/>
        </p:blipFill>
        <p:spPr>
          <a:xfrm>
            <a:off x="4639733" y="10"/>
            <a:ext cx="7552266" cy="6857990"/>
          </a:xfrm>
          <a:prstGeom prst="rect">
            <a:avLst/>
          </a:prstGeom>
        </p:spPr>
      </p:pic>
      <p:sp>
        <p:nvSpPr>
          <p:cNvPr id="24" name="Rectangle 23">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01853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5328B9D-FBA2-4E5D-9B78-1B8750F6007A}"/>
              </a:ext>
            </a:extLst>
          </p:cNvPr>
          <p:cNvPicPr>
            <a:picLocks noChangeAspect="1"/>
          </p:cNvPicPr>
          <p:nvPr/>
        </p:nvPicPr>
        <p:blipFill>
          <a:blip r:embed="rId3"/>
          <a:stretch>
            <a:fillRect/>
          </a:stretch>
        </p:blipFill>
        <p:spPr>
          <a:xfrm>
            <a:off x="1371600" y="281814"/>
            <a:ext cx="9144000" cy="6013511"/>
          </a:xfrm>
          <a:prstGeom prst="rect">
            <a:avLst/>
          </a:prstGeom>
        </p:spPr>
      </p:pic>
    </p:spTree>
    <p:extLst>
      <p:ext uri="{BB962C8B-B14F-4D97-AF65-F5344CB8AC3E}">
        <p14:creationId xmlns:p14="http://schemas.microsoft.com/office/powerpoint/2010/main" val="116182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3605F58F-54C0-4DC4-B395-DB91B2E30D03}"/>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latin typeface="Arial Rounded MT Bold" panose="020F0704030504030204" pitchFamily="34" charset="0"/>
              </a:rPr>
              <a:t>Menopause the facts</a:t>
            </a:r>
            <a:endParaRPr lang="en-GB" sz="3600">
              <a:solidFill>
                <a:srgbClr val="FFFFFF"/>
              </a:solidFill>
              <a:latin typeface="Arial Rounded MT Bold" panose="020F0704030504030204" pitchFamily="34" charset="0"/>
            </a:endParaRP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5" name="Content Placeholder 2">
            <a:extLst>
              <a:ext uri="{FF2B5EF4-FFF2-40B4-BE49-F238E27FC236}">
                <a16:creationId xmlns:a16="http://schemas.microsoft.com/office/drawing/2014/main" id="{017B1941-EA73-4441-AFE4-A3DCFC1DF196}"/>
              </a:ext>
            </a:extLst>
          </p:cNvPr>
          <p:cNvGraphicFramePr>
            <a:graphicFrameLocks noGrp="1"/>
          </p:cNvGraphicFramePr>
          <p:nvPr>
            <p:ph idx="1"/>
            <p:extLst>
              <p:ext uri="{D42A27DB-BD31-4B8C-83A1-F6EECF244321}">
                <p14:modId xmlns:p14="http://schemas.microsoft.com/office/powerpoint/2010/main" val="66345844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836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9E7794DA-4FED-11EF-D0F0-6F9198B437DB}"/>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Menopause Facts</a:t>
            </a:r>
            <a:endParaRPr lang="en-GB" sz="36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205733DB-3E8A-E543-C362-09E13CFBFF9E}"/>
              </a:ext>
            </a:extLst>
          </p:cNvPr>
          <p:cNvSpPr>
            <a:spLocks noGrp="1"/>
          </p:cNvSpPr>
          <p:nvPr>
            <p:ph idx="1"/>
          </p:nvPr>
        </p:nvSpPr>
        <p:spPr>
          <a:xfrm>
            <a:off x="4742016" y="605896"/>
            <a:ext cx="6413663" cy="5646208"/>
          </a:xfrm>
        </p:spPr>
        <p:txBody>
          <a:bodyPr anchor="ctr">
            <a:normAutofit/>
          </a:bodyPr>
          <a:lstStyle/>
          <a:p>
            <a:r>
              <a:rPr lang="en-US" dirty="0"/>
              <a:t>72.3% of menopausal women are in work (ONS Stats 2021)</a:t>
            </a:r>
          </a:p>
          <a:p>
            <a:r>
              <a:rPr lang="en-US" dirty="0"/>
              <a:t>1 in 3 women in work are in the menopause</a:t>
            </a:r>
          </a:p>
          <a:p>
            <a:r>
              <a:rPr lang="en-GB" dirty="0"/>
              <a:t>Sometimes menopause can be misdiagnosed as Mental Health condition.</a:t>
            </a:r>
          </a:p>
          <a:p>
            <a:r>
              <a:rPr lang="en-GB" dirty="0"/>
              <a:t>80% will have symptoms some will be severe and debilitating. </a:t>
            </a:r>
          </a:p>
        </p:txBody>
      </p:sp>
    </p:spTree>
    <p:extLst>
      <p:ext uri="{BB962C8B-B14F-4D97-AF65-F5344CB8AC3E}">
        <p14:creationId xmlns:p14="http://schemas.microsoft.com/office/powerpoint/2010/main" val="3177589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8124-BBC1-30DA-AFC7-D78DBE967A97}"/>
              </a:ext>
            </a:extLst>
          </p:cNvPr>
          <p:cNvSpPr>
            <a:spLocks noGrp="1"/>
          </p:cNvSpPr>
          <p:nvPr>
            <p:ph type="title"/>
          </p:nvPr>
        </p:nvSpPr>
        <p:spPr>
          <a:xfrm>
            <a:off x="1097280" y="286603"/>
            <a:ext cx="10058400" cy="1450757"/>
          </a:xfrm>
        </p:spPr>
        <p:txBody>
          <a:bodyPr>
            <a:normAutofit/>
          </a:bodyPr>
          <a:lstStyle/>
          <a:p>
            <a:r>
              <a:rPr lang="en-US" dirty="0"/>
              <a:t>Menopause &amp; Diversity </a:t>
            </a:r>
            <a:endParaRPr lang="en-GB" dirty="0"/>
          </a:p>
        </p:txBody>
      </p:sp>
      <p:graphicFrame>
        <p:nvGraphicFramePr>
          <p:cNvPr id="5" name="Content Placeholder 2">
            <a:extLst>
              <a:ext uri="{FF2B5EF4-FFF2-40B4-BE49-F238E27FC236}">
                <a16:creationId xmlns:a16="http://schemas.microsoft.com/office/drawing/2014/main" id="{8A9FEDF5-F043-D885-1902-DD16022B5D6B}"/>
              </a:ext>
            </a:extLst>
          </p:cNvPr>
          <p:cNvGraphicFramePr>
            <a:graphicFrameLocks noGrp="1"/>
          </p:cNvGraphicFramePr>
          <p:nvPr>
            <p:ph idx="1"/>
            <p:extLst>
              <p:ext uri="{D42A27DB-BD31-4B8C-83A1-F6EECF244321}">
                <p14:modId xmlns:p14="http://schemas.microsoft.com/office/powerpoint/2010/main" val="88447499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16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90D0034-F768-41E7-85D4-F38C4DE857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4F7E42D-8B5A-4FC8-81CD-9E60171F7F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86EFBF2-3728-10E3-FC47-CA66CD1D2264}"/>
              </a:ext>
            </a:extLst>
          </p:cNvPr>
          <p:cNvSpPr>
            <a:spLocks noGrp="1"/>
          </p:cNvSpPr>
          <p:nvPr>
            <p:ph type="title"/>
          </p:nvPr>
        </p:nvSpPr>
        <p:spPr>
          <a:xfrm>
            <a:off x="492370" y="516835"/>
            <a:ext cx="3084844" cy="2103875"/>
          </a:xfrm>
        </p:spPr>
        <p:txBody>
          <a:bodyPr>
            <a:normAutofit/>
          </a:bodyPr>
          <a:lstStyle/>
          <a:p>
            <a:r>
              <a:rPr lang="en-US" sz="3600" dirty="0">
                <a:solidFill>
                  <a:srgbClr val="FFFFFF"/>
                </a:solidFill>
              </a:rPr>
              <a:t>What can I do to manage my symptoms?</a:t>
            </a:r>
            <a:endParaRPr lang="en-GB" sz="3600" dirty="0">
              <a:solidFill>
                <a:srgbClr val="FFFFFF"/>
              </a:solidFill>
            </a:endParaRPr>
          </a:p>
        </p:txBody>
      </p:sp>
      <p:sp>
        <p:nvSpPr>
          <p:cNvPr id="3" name="Content Placeholder 2">
            <a:extLst>
              <a:ext uri="{FF2B5EF4-FFF2-40B4-BE49-F238E27FC236}">
                <a16:creationId xmlns:a16="http://schemas.microsoft.com/office/drawing/2014/main" id="{84B3CEC8-4F64-43DD-3BF7-89A586ADA6A3}"/>
              </a:ext>
            </a:extLst>
          </p:cNvPr>
          <p:cNvSpPr>
            <a:spLocks noGrp="1"/>
          </p:cNvSpPr>
          <p:nvPr>
            <p:ph idx="1"/>
          </p:nvPr>
        </p:nvSpPr>
        <p:spPr>
          <a:xfrm>
            <a:off x="492371" y="2653800"/>
            <a:ext cx="3084844" cy="3335519"/>
          </a:xfrm>
        </p:spPr>
        <p:txBody>
          <a:bodyPr>
            <a:normAutofit/>
          </a:bodyPr>
          <a:lstStyle/>
          <a:p>
            <a:r>
              <a:rPr lang="en-US" sz="1500" dirty="0">
                <a:solidFill>
                  <a:srgbClr val="FFFFFF"/>
                </a:solidFill>
              </a:rPr>
              <a:t>HRT – Hormone Replacement therapy</a:t>
            </a:r>
          </a:p>
          <a:p>
            <a:r>
              <a:rPr lang="en-US" sz="1500" dirty="0">
                <a:solidFill>
                  <a:srgbClr val="FFFFFF"/>
                </a:solidFill>
              </a:rPr>
              <a:t>Diet &amp; Lifestyle Changes</a:t>
            </a:r>
          </a:p>
          <a:p>
            <a:r>
              <a:rPr lang="en-US" sz="1500" dirty="0">
                <a:solidFill>
                  <a:srgbClr val="FFFFFF"/>
                </a:solidFill>
              </a:rPr>
              <a:t>Exercise</a:t>
            </a:r>
          </a:p>
          <a:p>
            <a:r>
              <a:rPr lang="en-US" sz="1500" dirty="0">
                <a:solidFill>
                  <a:srgbClr val="FFFFFF"/>
                </a:solidFill>
              </a:rPr>
              <a:t>Supplements &amp; Vitamins</a:t>
            </a:r>
          </a:p>
          <a:p>
            <a:r>
              <a:rPr lang="en-US" sz="1500" dirty="0">
                <a:solidFill>
                  <a:srgbClr val="FFFFFF"/>
                </a:solidFill>
              </a:rPr>
              <a:t>Herbal </a:t>
            </a:r>
          </a:p>
          <a:p>
            <a:r>
              <a:rPr lang="en-US" sz="1500" dirty="0">
                <a:solidFill>
                  <a:srgbClr val="FFFFFF"/>
                </a:solidFill>
              </a:rPr>
              <a:t>Mindset </a:t>
            </a:r>
          </a:p>
          <a:p>
            <a:endParaRPr lang="en-GB" sz="1500" dirty="0">
              <a:solidFill>
                <a:srgbClr val="FFFFFF"/>
              </a:solidFill>
            </a:endParaRPr>
          </a:p>
        </p:txBody>
      </p:sp>
      <p:pic>
        <p:nvPicPr>
          <p:cNvPr id="5" name="Picture 4" descr="Question mark boxes">
            <a:extLst>
              <a:ext uri="{FF2B5EF4-FFF2-40B4-BE49-F238E27FC236}">
                <a16:creationId xmlns:a16="http://schemas.microsoft.com/office/drawing/2014/main" id="{A7D46A5F-C96B-5625-426C-D0BA91F748B0}"/>
              </a:ext>
            </a:extLst>
          </p:cNvPr>
          <p:cNvPicPr>
            <a:picLocks noChangeAspect="1"/>
          </p:cNvPicPr>
          <p:nvPr/>
        </p:nvPicPr>
        <p:blipFill rotWithShape="1">
          <a:blip r:embed="rId2"/>
          <a:srcRect l="19566" r="13905"/>
          <a:stretch/>
        </p:blipFill>
        <p:spPr>
          <a:xfrm>
            <a:off x="4075043" y="10"/>
            <a:ext cx="8111272" cy="6857990"/>
          </a:xfrm>
          <a:prstGeom prst="rect">
            <a:avLst/>
          </a:prstGeom>
        </p:spPr>
      </p:pic>
      <p:sp>
        <p:nvSpPr>
          <p:cNvPr id="36" name="Rectangle 35">
            <a:extLst>
              <a:ext uri="{FF2B5EF4-FFF2-40B4-BE49-F238E27FC236}">
                <a16:creationId xmlns:a16="http://schemas.microsoft.com/office/drawing/2014/main" id="{8C04651D-B9F4-4935-A02D-364153FBDF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32550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F06BAF-38F7-47E6-A144-64DF5928FF25}"/>
              </a:ext>
            </a:extLst>
          </p:cNvPr>
          <p:cNvSpPr>
            <a:spLocks noGrp="1"/>
          </p:cNvSpPr>
          <p:nvPr>
            <p:ph type="title"/>
          </p:nvPr>
        </p:nvSpPr>
        <p:spPr>
          <a:xfrm>
            <a:off x="7859485" y="634946"/>
            <a:ext cx="3690257" cy="1450757"/>
          </a:xfrm>
        </p:spPr>
        <p:txBody>
          <a:bodyPr>
            <a:normAutofit/>
          </a:bodyPr>
          <a:lstStyle/>
          <a:p>
            <a:r>
              <a:rPr lang="en-US" sz="3400" dirty="0">
                <a:latin typeface="Arial Rounded MT Bold" panose="020F0704030504030204" pitchFamily="34" charset="0"/>
              </a:rPr>
              <a:t>HRT and other medical responses</a:t>
            </a:r>
            <a:endParaRPr lang="en-GB" sz="3400" dirty="0">
              <a:latin typeface="Arial Rounded MT Bold" panose="020F0704030504030204" pitchFamily="34" charset="0"/>
            </a:endParaRPr>
          </a:p>
        </p:txBody>
      </p:sp>
      <p:pic>
        <p:nvPicPr>
          <p:cNvPr id="5" name="Picture 4" descr="Text&#10;&#10;Description automatically generated with low confidence">
            <a:extLst>
              <a:ext uri="{FF2B5EF4-FFF2-40B4-BE49-F238E27FC236}">
                <a16:creationId xmlns:a16="http://schemas.microsoft.com/office/drawing/2014/main" id="{6DF62D3C-A164-2DB9-25E1-D95BE9A8F3FA}"/>
              </a:ext>
            </a:extLst>
          </p:cNvPr>
          <p:cNvPicPr>
            <a:picLocks noChangeAspect="1"/>
          </p:cNvPicPr>
          <p:nvPr/>
        </p:nvPicPr>
        <p:blipFill rotWithShape="1">
          <a:blip r:embed="rId3"/>
          <a:srcRect l="27296" r="7694"/>
          <a:stretch/>
        </p:blipFill>
        <p:spPr>
          <a:xfrm>
            <a:off x="633999" y="640081"/>
            <a:ext cx="6909801" cy="5314406"/>
          </a:xfrm>
          <a:prstGeom prst="rect">
            <a:avLst/>
          </a:prstGeom>
        </p:spPr>
      </p:pic>
      <p:cxnSp>
        <p:nvCxnSpPr>
          <p:cNvPr id="12" name="Straight Connector 11">
            <a:extLst>
              <a:ext uri="{FF2B5EF4-FFF2-40B4-BE49-F238E27FC236}">
                <a16:creationId xmlns:a16="http://schemas.microsoft.com/office/drawing/2014/main"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47351D-2D10-4E19-B142-9AE322122110}"/>
              </a:ext>
            </a:extLst>
          </p:cNvPr>
          <p:cNvSpPr>
            <a:spLocks noGrp="1"/>
          </p:cNvSpPr>
          <p:nvPr>
            <p:ph idx="1"/>
          </p:nvPr>
        </p:nvSpPr>
        <p:spPr>
          <a:xfrm>
            <a:off x="7859485" y="2198913"/>
            <a:ext cx="3690257" cy="3755565"/>
          </a:xfrm>
        </p:spPr>
        <p:txBody>
          <a:bodyPr>
            <a:normAutofit/>
          </a:bodyPr>
          <a:lstStyle/>
          <a:p>
            <a:r>
              <a:rPr lang="en-US" sz="1700">
                <a:latin typeface="Arial Rounded MT Bold" panose="020F0704030504030204" pitchFamily="34" charset="0"/>
              </a:rPr>
              <a:t>HRT – Hormone Replacement Therapy</a:t>
            </a:r>
          </a:p>
          <a:p>
            <a:r>
              <a:rPr lang="en-US" sz="1700">
                <a:latin typeface="Arial Rounded MT Bold" panose="020F0704030504030204" pitchFamily="34" charset="0"/>
              </a:rPr>
              <a:t>HRT is a treatment that relieves the symptoms of your menopause by replacing the estrogen your body stops producing during your menopause. All forms of HRT contain Estrogen, which will work to ease symptoms such as Hot Flushes, mood changes and urinary symptoms. </a:t>
            </a:r>
          </a:p>
          <a:p>
            <a:r>
              <a:rPr lang="en-US" sz="1700">
                <a:latin typeface="Arial Rounded MT Bold" panose="020F0704030504030204" pitchFamily="34" charset="0"/>
              </a:rPr>
              <a:t>Modern HRT is made from natural substances.</a:t>
            </a:r>
            <a:endParaRPr lang="en-GB" sz="1700">
              <a:latin typeface="Arial Rounded MT Bold" panose="020F0704030504030204" pitchFamily="34" charset="0"/>
            </a:endParaRPr>
          </a:p>
        </p:txBody>
      </p:sp>
      <p:sp>
        <p:nvSpPr>
          <p:cNvPr id="14" name="Rectangle 13">
            <a:extLst>
              <a:ext uri="{FF2B5EF4-FFF2-40B4-BE49-F238E27FC236}">
                <a16:creationId xmlns:a16="http://schemas.microsoft.com/office/drawing/2014/main" id="{6329CBCE-21AE-419D-AC1F-8ACF510A66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FF2DA012-1414-493D-888F-5D99D0BDA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073932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0CFC8-3667-45A7-9A6E-B0FF3763816F}"/>
              </a:ext>
            </a:extLst>
          </p:cNvPr>
          <p:cNvSpPr>
            <a:spLocks noGrp="1"/>
          </p:cNvSpPr>
          <p:nvPr>
            <p:ph type="title"/>
          </p:nvPr>
        </p:nvSpPr>
        <p:spPr>
          <a:xfrm>
            <a:off x="1097280" y="286603"/>
            <a:ext cx="10058400" cy="1450757"/>
          </a:xfrm>
        </p:spPr>
        <p:txBody>
          <a:bodyPr>
            <a:normAutofit/>
          </a:bodyPr>
          <a:lstStyle/>
          <a:p>
            <a:r>
              <a:rPr lang="en-US" dirty="0">
                <a:latin typeface="Arial Rounded MT Bold" panose="020F0704030504030204" pitchFamily="34" charset="0"/>
              </a:rPr>
              <a:t>HRT – pros &amp; cons</a:t>
            </a:r>
            <a:endParaRPr lang="en-GB" dirty="0">
              <a:latin typeface="Arial Rounded MT Bold" panose="020F0704030504030204" pitchFamily="34" charset="0"/>
            </a:endParaRPr>
          </a:p>
        </p:txBody>
      </p:sp>
      <p:graphicFrame>
        <p:nvGraphicFramePr>
          <p:cNvPr id="5" name="Content Placeholder 2">
            <a:extLst>
              <a:ext uri="{FF2B5EF4-FFF2-40B4-BE49-F238E27FC236}">
                <a16:creationId xmlns:a16="http://schemas.microsoft.com/office/drawing/2014/main" id="{A91434BE-5DF4-E647-C477-917C7B11B79E}"/>
              </a:ext>
            </a:extLst>
          </p:cNvPr>
          <p:cNvGraphicFramePr>
            <a:graphicFrameLocks noGrp="1"/>
          </p:cNvGraphicFramePr>
          <p:nvPr>
            <p:ph idx="1"/>
            <p:extLst>
              <p:ext uri="{D42A27DB-BD31-4B8C-83A1-F6EECF244321}">
                <p14:modId xmlns:p14="http://schemas.microsoft.com/office/powerpoint/2010/main" val="87839872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172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1845-B8FC-467E-BE9C-615C146A86CD}"/>
              </a:ext>
            </a:extLst>
          </p:cNvPr>
          <p:cNvSpPr>
            <a:spLocks noGrp="1"/>
          </p:cNvSpPr>
          <p:nvPr>
            <p:ph type="title"/>
          </p:nvPr>
        </p:nvSpPr>
        <p:spPr>
          <a:xfrm>
            <a:off x="1097280" y="286603"/>
            <a:ext cx="10058400" cy="1450757"/>
          </a:xfrm>
        </p:spPr>
        <p:txBody>
          <a:bodyPr>
            <a:normAutofit/>
          </a:bodyPr>
          <a:lstStyle/>
          <a:p>
            <a:r>
              <a:rPr lang="en-US" dirty="0">
                <a:latin typeface="Arial Rounded MT Bold" panose="020F0704030504030204" pitchFamily="34" charset="0"/>
              </a:rPr>
              <a:t>Going to the doctor</a:t>
            </a:r>
            <a:endParaRPr lang="en-GB" dirty="0">
              <a:latin typeface="Arial Rounded MT Bold" panose="020F0704030504030204" pitchFamily="34" charset="0"/>
            </a:endParaRPr>
          </a:p>
        </p:txBody>
      </p:sp>
      <p:pic>
        <p:nvPicPr>
          <p:cNvPr id="4" name="Picture Placeholder 5" descr="Stethoscope">
            <a:extLst>
              <a:ext uri="{FF2B5EF4-FFF2-40B4-BE49-F238E27FC236}">
                <a16:creationId xmlns:a16="http://schemas.microsoft.com/office/drawing/2014/main" id="{0DD191A7-7768-4B42-AE9F-7225BCBB7CD8}"/>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282" r="282"/>
          <a:stretch/>
        </p:blipFill>
        <p:spPr>
          <a:xfrm>
            <a:off x="1076432" y="2095548"/>
            <a:ext cx="3094997" cy="3112551"/>
          </a:xfrm>
          <a:prstGeom prst="rect">
            <a:avLst/>
          </a:prstGeom>
        </p:spPr>
      </p:pic>
      <p:sp>
        <p:nvSpPr>
          <p:cNvPr id="3" name="Content Placeholder 2">
            <a:extLst>
              <a:ext uri="{FF2B5EF4-FFF2-40B4-BE49-F238E27FC236}">
                <a16:creationId xmlns:a16="http://schemas.microsoft.com/office/drawing/2014/main" id="{77ACEE41-3C89-4FC1-8EB7-08354C3ABE07}"/>
              </a:ext>
            </a:extLst>
          </p:cNvPr>
          <p:cNvSpPr>
            <a:spLocks noGrp="1"/>
          </p:cNvSpPr>
          <p:nvPr>
            <p:ph idx="1"/>
          </p:nvPr>
        </p:nvSpPr>
        <p:spPr>
          <a:xfrm>
            <a:off x="4639733" y="1845734"/>
            <a:ext cx="6515947" cy="4023360"/>
          </a:xfrm>
        </p:spPr>
        <p:txBody>
          <a:bodyPr>
            <a:normAutofit/>
          </a:bodyPr>
          <a:lstStyle/>
          <a:p>
            <a:r>
              <a:rPr lang="en-GB" dirty="0">
                <a:latin typeface="Arial Rounded MT Bold" panose="020F0704030504030204" pitchFamily="34" charset="0"/>
              </a:rPr>
              <a:t>Be prepared, research your options.</a:t>
            </a:r>
            <a:endParaRPr lang="en-GB">
              <a:latin typeface="Arial Rounded MT Bold" panose="020F0704030504030204" pitchFamily="34" charset="0"/>
              <a:cs typeface="Arial"/>
            </a:endParaRPr>
          </a:p>
          <a:p>
            <a:r>
              <a:rPr lang="en-GB" dirty="0">
                <a:latin typeface="Arial Rounded MT Bold" panose="020F0704030504030204" pitchFamily="34" charset="0"/>
              </a:rPr>
              <a:t>Complete the checklist of symptoms</a:t>
            </a:r>
            <a:endParaRPr lang="en-GB">
              <a:latin typeface="Arial Rounded MT Bold" panose="020F0704030504030204" pitchFamily="34" charset="0"/>
              <a:cs typeface="Arial"/>
            </a:endParaRPr>
          </a:p>
          <a:p>
            <a:r>
              <a:rPr lang="en-GB" dirty="0">
                <a:latin typeface="Arial Rounded MT Bold" panose="020F0704030504030204" pitchFamily="34" charset="0"/>
              </a:rPr>
              <a:t>Ask for a referral to Menopause Clinic/specialist.</a:t>
            </a:r>
            <a:endParaRPr lang="en-GB">
              <a:latin typeface="Arial Rounded MT Bold" panose="020F0704030504030204" pitchFamily="34" charset="0"/>
              <a:cs typeface="Arial"/>
            </a:endParaRPr>
          </a:p>
          <a:p>
            <a:r>
              <a:rPr lang="en-GB" dirty="0">
                <a:latin typeface="Arial Rounded MT Bold" panose="020F0704030504030204" pitchFamily="34" charset="0"/>
              </a:rPr>
              <a:t>Or if you can use your EAP/Health Insurance and see a specialist (tests, prognosis and treatment plans)</a:t>
            </a:r>
            <a:endParaRPr lang="en-GB">
              <a:latin typeface="Arial Rounded MT Bold" panose="020F0704030504030204" pitchFamily="34" charset="0"/>
              <a:cs typeface="Arial"/>
            </a:endParaRPr>
          </a:p>
          <a:p>
            <a:r>
              <a:rPr lang="en-GB" dirty="0">
                <a:latin typeface="Arial Rounded MT Bold" panose="020F0704030504030204" pitchFamily="34" charset="0"/>
              </a:rPr>
              <a:t>You are not going to get this right on the first try, be prepared to try a few options.</a:t>
            </a:r>
            <a:endParaRPr lang="en-GB">
              <a:latin typeface="Arial Rounded MT Bold" panose="020F0704030504030204" pitchFamily="34" charset="0"/>
              <a:cs typeface="Arial"/>
            </a:endParaRPr>
          </a:p>
          <a:p>
            <a:r>
              <a:rPr lang="en-GB" dirty="0">
                <a:latin typeface="Arial Rounded MT Bold" panose="020F0704030504030204" pitchFamily="34" charset="0"/>
              </a:rPr>
              <a:t>This is your body, you know it best, listen to it.</a:t>
            </a:r>
            <a:endParaRPr lang="en-GB">
              <a:latin typeface="Arial Rounded MT Bold" panose="020F0704030504030204" pitchFamily="34" charset="0"/>
              <a:cs typeface="Arial"/>
            </a:endParaRPr>
          </a:p>
          <a:p>
            <a:pPr marL="0" indent="0">
              <a:buNone/>
            </a:pPr>
            <a:endParaRPr lang="en-GB"/>
          </a:p>
        </p:txBody>
      </p:sp>
    </p:spTree>
    <p:extLst>
      <p:ext uri="{BB962C8B-B14F-4D97-AF65-F5344CB8AC3E}">
        <p14:creationId xmlns:p14="http://schemas.microsoft.com/office/powerpoint/2010/main" val="370639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in a white turtleneck and glasses&#10;&#10;Description automatically generated">
            <a:extLst>
              <a:ext uri="{FF2B5EF4-FFF2-40B4-BE49-F238E27FC236}">
                <a16:creationId xmlns:a16="http://schemas.microsoft.com/office/drawing/2014/main" id="{131E9DAF-5181-6E45-4446-A4584B16996E}"/>
              </a:ext>
            </a:extLst>
          </p:cNvPr>
          <p:cNvPicPr>
            <a:picLocks noChangeAspect="1"/>
          </p:cNvPicPr>
          <p:nvPr/>
        </p:nvPicPr>
        <p:blipFill rotWithShape="1">
          <a:blip r:embed="rId3"/>
          <a:srcRect t="14384" r="1" b="43007"/>
          <a:stretch/>
        </p:blipFill>
        <p:spPr>
          <a:xfrm>
            <a:off x="20" y="10"/>
            <a:ext cx="12191980" cy="6857990"/>
          </a:xfrm>
          <a:prstGeom prst="rect">
            <a:avLst/>
          </a:prstGeom>
        </p:spPr>
      </p:pic>
      <p:sp>
        <p:nvSpPr>
          <p:cNvPr id="10" name="TextBox 9">
            <a:extLst>
              <a:ext uri="{FF2B5EF4-FFF2-40B4-BE49-F238E27FC236}">
                <a16:creationId xmlns:a16="http://schemas.microsoft.com/office/drawing/2014/main" id="{9EA8A26B-FA53-CFEE-55B4-246CEF3563F5}"/>
              </a:ext>
            </a:extLst>
          </p:cNvPr>
          <p:cNvSpPr txBox="1"/>
          <p:nvPr/>
        </p:nvSpPr>
        <p:spPr>
          <a:xfrm>
            <a:off x="6343484" y="609600"/>
            <a:ext cx="2930518" cy="1320800"/>
          </a:xfrm>
          <a:prstGeom prst="rect">
            <a:avLst/>
          </a:prstGeom>
        </p:spPr>
        <p:txBody>
          <a:bodyPr vert="horz" lIns="91440" tIns="45720" rIns="91440" bIns="45720" rtlCol="0" anchor="ctr">
            <a:normAutofit/>
          </a:bodyPr>
          <a:lstStyle/>
          <a:p>
            <a:pPr>
              <a:spcBef>
                <a:spcPct val="0"/>
              </a:spcBef>
              <a:spcAft>
                <a:spcPts val="600"/>
              </a:spcAft>
            </a:pPr>
            <a:endParaRPr lang="en-US" sz="3600" b="1" i="1" dirty="0">
              <a:solidFill>
                <a:schemeClr val="accent1"/>
              </a:solidFill>
              <a:latin typeface="+mj-lt"/>
              <a:ea typeface="+mj-ea"/>
              <a:cs typeface="+mj-cs"/>
            </a:endParaRPr>
          </a:p>
        </p:txBody>
      </p:sp>
      <p:sp>
        <p:nvSpPr>
          <p:cNvPr id="20" name="TextBox 19">
            <a:extLst>
              <a:ext uri="{FF2B5EF4-FFF2-40B4-BE49-F238E27FC236}">
                <a16:creationId xmlns:a16="http://schemas.microsoft.com/office/drawing/2014/main" id="{EA5AE9C3-7D1E-7116-6858-5FE85D316170}"/>
              </a:ext>
            </a:extLst>
          </p:cNvPr>
          <p:cNvSpPr txBox="1"/>
          <p:nvPr/>
        </p:nvSpPr>
        <p:spPr>
          <a:xfrm>
            <a:off x="6343484" y="2645922"/>
            <a:ext cx="4434721" cy="371042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b="1" dirty="0">
              <a:solidFill>
                <a:schemeClr val="tx1">
                  <a:alpha val="80000"/>
                </a:schemeClr>
              </a:solidFill>
            </a:endParaRPr>
          </a:p>
        </p:txBody>
      </p:sp>
      <p:sp>
        <p:nvSpPr>
          <p:cNvPr id="2" name="TextBox 1">
            <a:extLst>
              <a:ext uri="{FF2B5EF4-FFF2-40B4-BE49-F238E27FC236}">
                <a16:creationId xmlns:a16="http://schemas.microsoft.com/office/drawing/2014/main" id="{71D0AD8C-481D-6740-AD5C-A6FCCE136A85}"/>
              </a:ext>
            </a:extLst>
          </p:cNvPr>
          <p:cNvSpPr txBox="1"/>
          <p:nvPr/>
        </p:nvSpPr>
        <p:spPr>
          <a:xfrm>
            <a:off x="131729" y="942045"/>
            <a:ext cx="402336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4800" dirty="0">
              <a:latin typeface="+mj-lt"/>
              <a:ea typeface="+mj-ea"/>
              <a:cs typeface="+mj-cs"/>
            </a:endParaRPr>
          </a:p>
          <a:p>
            <a:pPr defTabSz="914400">
              <a:lnSpc>
                <a:spcPct val="90000"/>
              </a:lnSpc>
              <a:spcBef>
                <a:spcPct val="0"/>
              </a:spcBef>
              <a:spcAft>
                <a:spcPts val="600"/>
              </a:spcAft>
            </a:pPr>
            <a:endParaRPr lang="en-US" sz="4800" dirty="0">
              <a:latin typeface="+mj-lt"/>
              <a:ea typeface="+mj-ea"/>
              <a:cs typeface="+mj-cs"/>
            </a:endParaRPr>
          </a:p>
          <a:p>
            <a:pPr defTabSz="914400">
              <a:lnSpc>
                <a:spcPct val="90000"/>
              </a:lnSpc>
              <a:spcBef>
                <a:spcPct val="0"/>
              </a:spcBef>
              <a:spcAft>
                <a:spcPts val="600"/>
              </a:spcAft>
            </a:pPr>
            <a:endParaRPr lang="en-US" sz="4800" dirty="0">
              <a:latin typeface="+mj-lt"/>
              <a:ea typeface="+mj-ea"/>
              <a:cs typeface="+mj-cs"/>
            </a:endParaRPr>
          </a:p>
        </p:txBody>
      </p:sp>
      <p:pic>
        <p:nvPicPr>
          <p:cNvPr id="5" name="Picture 4" descr="A person smiling in front of a red wall&#10;&#10;Description automatically generated with medium confidence">
            <a:extLst>
              <a:ext uri="{FF2B5EF4-FFF2-40B4-BE49-F238E27FC236}">
                <a16:creationId xmlns:a16="http://schemas.microsoft.com/office/drawing/2014/main" id="{77E5A870-843B-EF4F-1EE8-688DC4A46F9D}"/>
              </a:ext>
            </a:extLst>
          </p:cNvPr>
          <p:cNvPicPr>
            <a:picLocks noChangeAspect="1"/>
          </p:cNvPicPr>
          <p:nvPr/>
        </p:nvPicPr>
        <p:blipFill rotWithShape="1">
          <a:blip r:embed="rId4">
            <a:alphaModFix amt="35000"/>
          </a:blip>
          <a:srcRect b="30"/>
          <a:stretch/>
        </p:blipFill>
        <p:spPr>
          <a:xfrm>
            <a:off x="0" y="7082118"/>
            <a:ext cx="12191999" cy="259346"/>
          </a:xfrm>
          <a:prstGeom prst="rect">
            <a:avLst/>
          </a:prstGeom>
        </p:spPr>
      </p:pic>
    </p:spTree>
    <p:extLst>
      <p:ext uri="{BB962C8B-B14F-4D97-AF65-F5344CB8AC3E}">
        <p14:creationId xmlns:p14="http://schemas.microsoft.com/office/powerpoint/2010/main" val="2037757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F1CB-AE7F-4E7B-8DD2-6CB0F9D27FA8}"/>
              </a:ext>
            </a:extLst>
          </p:cNvPr>
          <p:cNvSpPr>
            <a:spLocks noGrp="1"/>
          </p:cNvSpPr>
          <p:nvPr>
            <p:ph type="title"/>
          </p:nvPr>
        </p:nvSpPr>
        <p:spPr>
          <a:xfrm>
            <a:off x="1097280" y="286603"/>
            <a:ext cx="10058400" cy="1450757"/>
          </a:xfrm>
        </p:spPr>
        <p:txBody>
          <a:bodyPr>
            <a:normAutofit/>
          </a:bodyPr>
          <a:lstStyle/>
          <a:p>
            <a:r>
              <a:rPr lang="en-US" dirty="0">
                <a:latin typeface="Arial Rounded MT Bold" panose="020F0704030504030204" pitchFamily="34" charset="0"/>
              </a:rPr>
              <a:t>Doctor’s appointment</a:t>
            </a:r>
            <a:endParaRPr lang="en-GB" dirty="0">
              <a:latin typeface="Arial Rounded MT Bold" panose="020F0704030504030204" pitchFamily="34" charset="0"/>
            </a:endParaRPr>
          </a:p>
        </p:txBody>
      </p:sp>
      <p:graphicFrame>
        <p:nvGraphicFramePr>
          <p:cNvPr id="5" name="Content Placeholder 2">
            <a:extLst>
              <a:ext uri="{FF2B5EF4-FFF2-40B4-BE49-F238E27FC236}">
                <a16:creationId xmlns:a16="http://schemas.microsoft.com/office/drawing/2014/main" id="{3B1281F0-AE05-758D-1325-862B23551E8A}"/>
              </a:ext>
            </a:extLst>
          </p:cNvPr>
          <p:cNvGraphicFramePr>
            <a:graphicFrameLocks noGrp="1"/>
          </p:cNvGraphicFramePr>
          <p:nvPr>
            <p:ph idx="1"/>
            <p:extLst>
              <p:ext uri="{D42A27DB-BD31-4B8C-83A1-F6EECF244321}">
                <p14:modId xmlns:p14="http://schemas.microsoft.com/office/powerpoint/2010/main" val="91234327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05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1C88-1EF7-4DAC-857C-38AA3B5E63CD}"/>
              </a:ext>
            </a:extLst>
          </p:cNvPr>
          <p:cNvSpPr>
            <a:spLocks noGrp="1"/>
          </p:cNvSpPr>
          <p:nvPr>
            <p:ph type="title"/>
          </p:nvPr>
        </p:nvSpPr>
        <p:spPr>
          <a:xfrm>
            <a:off x="1451579" y="2303047"/>
            <a:ext cx="3272093" cy="2674198"/>
          </a:xfrm>
        </p:spPr>
        <p:txBody>
          <a:bodyPr anchor="t">
            <a:normAutofit/>
          </a:bodyPr>
          <a:lstStyle/>
          <a:p>
            <a:r>
              <a:rPr lang="en-US" dirty="0">
                <a:latin typeface="Arial Rounded MT Bold" panose="020F0704030504030204" pitchFamily="34" charset="0"/>
              </a:rPr>
              <a:t>What is the alternative?</a:t>
            </a:r>
            <a:endParaRPr lang="en-GB" dirty="0">
              <a:latin typeface="Arial Rounded MT Bold" panose="020F0704030504030204" pitchFamily="34" charset="0"/>
            </a:endParaRPr>
          </a:p>
        </p:txBody>
      </p:sp>
      <p:graphicFrame>
        <p:nvGraphicFramePr>
          <p:cNvPr id="5" name="Content Placeholder 2">
            <a:extLst>
              <a:ext uri="{FF2B5EF4-FFF2-40B4-BE49-F238E27FC236}">
                <a16:creationId xmlns:a16="http://schemas.microsoft.com/office/drawing/2014/main" id="{68E6B893-4142-418A-AAB7-21350B0852A1}"/>
              </a:ext>
            </a:extLst>
          </p:cNvPr>
          <p:cNvGraphicFramePr>
            <a:graphicFrameLocks noGrp="1"/>
          </p:cNvGraphicFramePr>
          <p:nvPr>
            <p:ph idx="1"/>
            <p:extLst>
              <p:ext uri="{D42A27DB-BD31-4B8C-83A1-F6EECF244321}">
                <p14:modId xmlns:p14="http://schemas.microsoft.com/office/powerpoint/2010/main" val="2255516960"/>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5403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4B70D5-875B-433D-BDBD-1522A85D6C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67C40-DC8E-4681-4009-860713AB3621}"/>
              </a:ext>
            </a:extLst>
          </p:cNvPr>
          <p:cNvSpPr>
            <a:spLocks noGrp="1"/>
          </p:cNvSpPr>
          <p:nvPr>
            <p:ph type="title"/>
          </p:nvPr>
        </p:nvSpPr>
        <p:spPr>
          <a:xfrm>
            <a:off x="7859485" y="634946"/>
            <a:ext cx="3690257" cy="1450757"/>
          </a:xfrm>
        </p:spPr>
        <p:txBody>
          <a:bodyPr>
            <a:normAutofit/>
          </a:bodyPr>
          <a:lstStyle/>
          <a:p>
            <a:r>
              <a:rPr lang="en-US" dirty="0"/>
              <a:t>Balancing Hormones</a:t>
            </a:r>
            <a:endParaRPr lang="en-GB" dirty="0"/>
          </a:p>
        </p:txBody>
      </p:sp>
      <p:pic>
        <p:nvPicPr>
          <p:cNvPr id="5" name="Picture 4" descr="A person dancing on ice&#10;&#10;Description automatically generated with low confidence">
            <a:extLst>
              <a:ext uri="{FF2B5EF4-FFF2-40B4-BE49-F238E27FC236}">
                <a16:creationId xmlns:a16="http://schemas.microsoft.com/office/drawing/2014/main" id="{C2335700-6039-63E5-ED90-A383B59D8935}"/>
              </a:ext>
            </a:extLst>
          </p:cNvPr>
          <p:cNvPicPr>
            <a:picLocks noChangeAspect="1"/>
          </p:cNvPicPr>
          <p:nvPr/>
        </p:nvPicPr>
        <p:blipFill>
          <a:blip r:embed="rId3"/>
          <a:stretch>
            <a:fillRect/>
          </a:stretch>
        </p:blipFill>
        <p:spPr>
          <a:xfrm>
            <a:off x="633999" y="999775"/>
            <a:ext cx="6909801" cy="4595017"/>
          </a:xfrm>
          <a:prstGeom prst="rect">
            <a:avLst/>
          </a:prstGeom>
        </p:spPr>
      </p:pic>
      <p:cxnSp>
        <p:nvCxnSpPr>
          <p:cNvPr id="12" name="Straight Connector 11">
            <a:extLst>
              <a:ext uri="{FF2B5EF4-FFF2-40B4-BE49-F238E27FC236}">
                <a16:creationId xmlns:a16="http://schemas.microsoft.com/office/drawing/2014/main" id="{C947DF4A-614C-4B4C-8B80-E5B9D8E8CF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00A801-654E-92E0-5988-90811EBC46BA}"/>
              </a:ext>
            </a:extLst>
          </p:cNvPr>
          <p:cNvSpPr>
            <a:spLocks noGrp="1"/>
          </p:cNvSpPr>
          <p:nvPr>
            <p:ph idx="1"/>
          </p:nvPr>
        </p:nvSpPr>
        <p:spPr>
          <a:xfrm>
            <a:off x="7859485" y="2198914"/>
            <a:ext cx="3690257" cy="3670180"/>
          </a:xfrm>
        </p:spPr>
        <p:txBody>
          <a:bodyPr>
            <a:normAutofit/>
          </a:bodyPr>
          <a:lstStyle/>
          <a:p>
            <a:r>
              <a:rPr lang="en-US" dirty="0"/>
              <a:t>Stress</a:t>
            </a:r>
          </a:p>
          <a:p>
            <a:r>
              <a:rPr lang="en-GB" dirty="0"/>
              <a:t>Environment</a:t>
            </a:r>
          </a:p>
          <a:p>
            <a:r>
              <a:rPr lang="en-GB" dirty="0"/>
              <a:t>Diet</a:t>
            </a:r>
          </a:p>
          <a:p>
            <a:r>
              <a:rPr lang="en-GB" dirty="0"/>
              <a:t>Lifestyle</a:t>
            </a:r>
          </a:p>
        </p:txBody>
      </p:sp>
      <p:sp>
        <p:nvSpPr>
          <p:cNvPr id="14" name="Rectangle 13">
            <a:extLst>
              <a:ext uri="{FF2B5EF4-FFF2-40B4-BE49-F238E27FC236}">
                <a16:creationId xmlns:a16="http://schemas.microsoft.com/office/drawing/2014/main" id="{1E299956-A9E7-4FC1-A0B1-D590CA9730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17FC539C-B783-4B03-9F9E-D13430F3F6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757129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A3630-487F-4F46-A472-3DDCA237DEA7}"/>
              </a:ext>
            </a:extLst>
          </p:cNvPr>
          <p:cNvSpPr>
            <a:spLocks noGrp="1"/>
          </p:cNvSpPr>
          <p:nvPr>
            <p:ph type="title"/>
          </p:nvPr>
        </p:nvSpPr>
        <p:spPr>
          <a:xfrm>
            <a:off x="1097280" y="286603"/>
            <a:ext cx="10058400" cy="1450757"/>
          </a:xfrm>
        </p:spPr>
        <p:txBody>
          <a:bodyPr>
            <a:normAutofit/>
          </a:bodyPr>
          <a:lstStyle/>
          <a:p>
            <a:r>
              <a:rPr lang="en-US" dirty="0">
                <a:latin typeface="Arial Rounded MT Bold" panose="020F0704030504030204" pitchFamily="34" charset="0"/>
              </a:rPr>
              <a:t>Herbal Remedies</a:t>
            </a:r>
            <a:endParaRPr lang="en-GB" dirty="0">
              <a:latin typeface="Arial Rounded MT Bold" panose="020F0704030504030204" pitchFamily="34" charset="0"/>
            </a:endParaRPr>
          </a:p>
        </p:txBody>
      </p:sp>
      <p:graphicFrame>
        <p:nvGraphicFramePr>
          <p:cNvPr id="5" name="Content Placeholder 2">
            <a:extLst>
              <a:ext uri="{FF2B5EF4-FFF2-40B4-BE49-F238E27FC236}">
                <a16:creationId xmlns:a16="http://schemas.microsoft.com/office/drawing/2014/main" id="{7F174DFD-E209-0EC8-1301-89ADE4BCEE44}"/>
              </a:ext>
            </a:extLst>
          </p:cNvPr>
          <p:cNvGraphicFramePr>
            <a:graphicFrameLocks noGrp="1"/>
          </p:cNvGraphicFramePr>
          <p:nvPr>
            <p:ph idx="1"/>
            <p:extLst>
              <p:ext uri="{D42A27DB-BD31-4B8C-83A1-F6EECF244321}">
                <p14:modId xmlns:p14="http://schemas.microsoft.com/office/powerpoint/2010/main" val="283136133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0125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7939-E09A-4F85-B26F-4173FAF0D5B6}"/>
              </a:ext>
            </a:extLst>
          </p:cNvPr>
          <p:cNvSpPr>
            <a:spLocks noGrp="1"/>
          </p:cNvSpPr>
          <p:nvPr>
            <p:ph type="title"/>
          </p:nvPr>
        </p:nvSpPr>
        <p:spPr>
          <a:xfrm>
            <a:off x="1097280" y="286603"/>
            <a:ext cx="10058400" cy="1450757"/>
          </a:xfrm>
        </p:spPr>
        <p:txBody>
          <a:bodyPr>
            <a:normAutofit/>
          </a:bodyPr>
          <a:lstStyle/>
          <a:p>
            <a:r>
              <a:rPr lang="en-US" dirty="0"/>
              <a:t>Supplements </a:t>
            </a:r>
            <a:endParaRPr lang="en-GB" dirty="0"/>
          </a:p>
        </p:txBody>
      </p:sp>
      <p:graphicFrame>
        <p:nvGraphicFramePr>
          <p:cNvPr id="5" name="Content Placeholder 2">
            <a:extLst>
              <a:ext uri="{FF2B5EF4-FFF2-40B4-BE49-F238E27FC236}">
                <a16:creationId xmlns:a16="http://schemas.microsoft.com/office/drawing/2014/main" id="{9CDE1398-FD3E-9A01-863B-E2B90A774124}"/>
              </a:ext>
            </a:extLst>
          </p:cNvPr>
          <p:cNvGraphicFramePr>
            <a:graphicFrameLocks noGrp="1"/>
          </p:cNvGraphicFramePr>
          <p:nvPr>
            <p:ph idx="1"/>
            <p:extLst>
              <p:ext uri="{D42A27DB-BD31-4B8C-83A1-F6EECF244321}">
                <p14:modId xmlns:p14="http://schemas.microsoft.com/office/powerpoint/2010/main" val="258535715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3288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2196CB9-E409-AEAB-DE3C-A78B53D9F9E0}"/>
              </a:ext>
            </a:extLst>
          </p:cNvPr>
          <p:cNvSpPr>
            <a:spLocks noGrp="1"/>
          </p:cNvSpPr>
          <p:nvPr>
            <p:ph type="title"/>
          </p:nvPr>
        </p:nvSpPr>
        <p:spPr>
          <a:xfrm>
            <a:off x="7859485" y="634946"/>
            <a:ext cx="3690257" cy="1450757"/>
          </a:xfrm>
        </p:spPr>
        <p:txBody>
          <a:bodyPr>
            <a:normAutofit/>
          </a:bodyPr>
          <a:lstStyle/>
          <a:p>
            <a:r>
              <a:rPr lang="en-US" dirty="0"/>
              <a:t>Gut – Brain Connection </a:t>
            </a:r>
            <a:endParaRPr lang="en-GB" dirty="0"/>
          </a:p>
        </p:txBody>
      </p:sp>
      <p:pic>
        <p:nvPicPr>
          <p:cNvPr id="10" name="Picture 9" descr="A picture containing text, person, doughnut, indoor&#10;&#10;Description automatically generated">
            <a:extLst>
              <a:ext uri="{FF2B5EF4-FFF2-40B4-BE49-F238E27FC236}">
                <a16:creationId xmlns:a16="http://schemas.microsoft.com/office/drawing/2014/main" id="{C0F56574-FF04-7C3F-4EC7-970D1D277F38}"/>
              </a:ext>
            </a:extLst>
          </p:cNvPr>
          <p:cNvPicPr>
            <a:picLocks noChangeAspect="1"/>
          </p:cNvPicPr>
          <p:nvPr/>
        </p:nvPicPr>
        <p:blipFill rotWithShape="1">
          <a:blip r:embed="rId3"/>
          <a:srcRect l="9076" r="5761"/>
          <a:stretch/>
        </p:blipFill>
        <p:spPr>
          <a:xfrm>
            <a:off x="633999" y="640081"/>
            <a:ext cx="6909801" cy="5314406"/>
          </a:xfrm>
          <a:prstGeom prst="rect">
            <a:avLst/>
          </a:prstGeom>
        </p:spPr>
      </p:pic>
      <p:cxnSp>
        <p:nvCxnSpPr>
          <p:cNvPr id="17" name="Straight Connector 16">
            <a:extLst>
              <a:ext uri="{FF2B5EF4-FFF2-40B4-BE49-F238E27FC236}">
                <a16:creationId xmlns:a16="http://schemas.microsoft.com/office/drawing/2014/main"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C48C81D-7E14-8D03-3466-F91DC334B5D4}"/>
              </a:ext>
            </a:extLst>
          </p:cNvPr>
          <p:cNvSpPr>
            <a:spLocks noGrp="1"/>
          </p:cNvSpPr>
          <p:nvPr>
            <p:ph idx="1"/>
          </p:nvPr>
        </p:nvSpPr>
        <p:spPr>
          <a:xfrm>
            <a:off x="7859485" y="2198913"/>
            <a:ext cx="3690257" cy="3755565"/>
          </a:xfrm>
        </p:spPr>
        <p:txBody>
          <a:bodyPr>
            <a:normAutofit/>
          </a:bodyPr>
          <a:lstStyle/>
          <a:p>
            <a:r>
              <a:rPr lang="en-US" dirty="0"/>
              <a:t>Prebiotics</a:t>
            </a:r>
          </a:p>
          <a:p>
            <a:r>
              <a:rPr lang="en-US" dirty="0"/>
              <a:t>Probiotics</a:t>
            </a:r>
          </a:p>
          <a:p>
            <a:r>
              <a:rPr lang="en-US" dirty="0"/>
              <a:t>A Healthy gut leads to a Happy brain. </a:t>
            </a:r>
            <a:endParaRPr lang="en-GB" dirty="0"/>
          </a:p>
        </p:txBody>
      </p:sp>
      <p:sp>
        <p:nvSpPr>
          <p:cNvPr id="19" name="Rectangle 18">
            <a:extLst>
              <a:ext uri="{FF2B5EF4-FFF2-40B4-BE49-F238E27FC236}">
                <a16:creationId xmlns:a16="http://schemas.microsoft.com/office/drawing/2014/main" id="{6329CBCE-21AE-419D-AC1F-8ACF510A66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1" name="Rectangle 20">
            <a:extLst>
              <a:ext uri="{FF2B5EF4-FFF2-40B4-BE49-F238E27FC236}">
                <a16:creationId xmlns:a16="http://schemas.microsoft.com/office/drawing/2014/main" id="{FF2DA012-1414-493D-888F-5D99D0BDA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464446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E4490D0-3672-446A-AC12-B4830333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39CB82C2-DF65-4EC1-8280-F201D50F5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1" name="Straight Connector 30">
            <a:extLst>
              <a:ext uri="{FF2B5EF4-FFF2-40B4-BE49-F238E27FC236}">
                <a16:creationId xmlns:a16="http://schemas.microsoft.com/office/drawing/2014/main" id="{7E1D4427-852B-4B37-8E76-0E9F1810BA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FA4CD5CB-D209-4D70-8CA4-629731C592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3D142-CCED-638F-8DD7-FDAF951C0C30}"/>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What happens in the Gut?</a:t>
            </a:r>
          </a:p>
        </p:txBody>
      </p:sp>
      <p:pic>
        <p:nvPicPr>
          <p:cNvPr id="7" name="Content Placeholder 6" descr="A diagram of a large intestine&#10;&#10;Description automatically generated with medium confidence">
            <a:extLst>
              <a:ext uri="{FF2B5EF4-FFF2-40B4-BE49-F238E27FC236}">
                <a16:creationId xmlns:a16="http://schemas.microsoft.com/office/drawing/2014/main" id="{279A0D4F-516A-70B4-E5F3-EE468D279855}"/>
              </a:ext>
            </a:extLst>
          </p:cNvPr>
          <p:cNvPicPr>
            <a:picLocks noGrp="1" noChangeAspect="1"/>
          </p:cNvPicPr>
          <p:nvPr>
            <p:ph idx="1"/>
          </p:nvPr>
        </p:nvPicPr>
        <p:blipFill>
          <a:blip r:embed="rId3"/>
          <a:stretch>
            <a:fillRect/>
          </a:stretch>
        </p:blipFill>
        <p:spPr>
          <a:xfrm>
            <a:off x="1290021" y="640081"/>
            <a:ext cx="5600172" cy="5054156"/>
          </a:xfrm>
          <a:prstGeom prst="rect">
            <a:avLst/>
          </a:prstGeom>
        </p:spPr>
      </p:pic>
      <p:cxnSp>
        <p:nvCxnSpPr>
          <p:cNvPr id="35" name="Straight Connector 34">
            <a:extLst>
              <a:ext uri="{FF2B5EF4-FFF2-40B4-BE49-F238E27FC236}">
                <a16:creationId xmlns:a16="http://schemas.microsoft.com/office/drawing/2014/main" id="{5C6A2BAE-B461-4B55-8E1F-0722ABDD13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4C27B90-DF2B-4D00-BA07-18ED774CD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9" name="Rectangle 38">
            <a:extLst>
              <a:ext uri="{FF2B5EF4-FFF2-40B4-BE49-F238E27FC236}">
                <a16:creationId xmlns:a16="http://schemas.microsoft.com/office/drawing/2014/main" id="{593ACC25-C262-417A-8AA9-0641C772BD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481717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D456-2479-12EE-5D7E-0E6584DB97DE}"/>
              </a:ext>
            </a:extLst>
          </p:cNvPr>
          <p:cNvSpPr>
            <a:spLocks noGrp="1"/>
          </p:cNvSpPr>
          <p:nvPr>
            <p:ph type="title"/>
          </p:nvPr>
        </p:nvSpPr>
        <p:spPr>
          <a:xfrm>
            <a:off x="660041" y="2767106"/>
            <a:ext cx="3705482" cy="3071906"/>
          </a:xfrm>
        </p:spPr>
        <p:txBody>
          <a:bodyPr vert="horz" lIns="91440" tIns="45720" rIns="91440" bIns="45720" rtlCol="0" anchor="t">
            <a:normAutofit/>
          </a:bodyPr>
          <a:lstStyle/>
          <a:p>
            <a:r>
              <a:rPr lang="en-US" sz="3400" kern="1200" dirty="0">
                <a:solidFill>
                  <a:srgbClr val="FFFFFF"/>
                </a:solidFill>
                <a:latin typeface="+mj-lt"/>
                <a:ea typeface="+mj-ea"/>
                <a:cs typeface="+mj-cs"/>
              </a:rPr>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
            </a:r>
            <a:br>
              <a:rPr lang="en-US" sz="3400" kern="1200" dirty="0">
                <a:solidFill>
                  <a:srgbClr val="FFFFFF"/>
                </a:solidFill>
                <a:latin typeface="+mj-lt"/>
                <a:ea typeface="+mj-ea"/>
                <a:cs typeface="+mj-cs"/>
              </a:rPr>
            </a:br>
            <a:r>
              <a:rPr lang="en-US" sz="3400" kern="1200" dirty="0">
                <a:solidFill>
                  <a:srgbClr val="7030A0"/>
                </a:solidFill>
                <a:latin typeface="Arial Rounded MT Bold" panose="020F0704030504030204" pitchFamily="34" charset="0"/>
              </a:rPr>
              <a:t>Phytoestrogens</a:t>
            </a:r>
            <a:r>
              <a:rPr lang="en-US" sz="3400" kern="1200" dirty="0">
                <a:solidFill>
                  <a:srgbClr val="FFFFFF"/>
                </a:solidFill>
                <a:latin typeface="Arial Rounded MT Bold" panose="020F0704030504030204" pitchFamily="34" charset="0"/>
              </a:rPr>
              <a:t> </a:t>
            </a:r>
          </a:p>
        </p:txBody>
      </p:sp>
      <p:pic>
        <p:nvPicPr>
          <p:cNvPr id="5" name="Content Placeholder 4" descr="A picture containing text, dish&#10;&#10;Description automatically generated">
            <a:extLst>
              <a:ext uri="{FF2B5EF4-FFF2-40B4-BE49-F238E27FC236}">
                <a16:creationId xmlns:a16="http://schemas.microsoft.com/office/drawing/2014/main" id="{AABB0C2F-6840-5E7D-6440-A59F186F11C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2425"/>
          <a:stretch/>
        </p:blipFill>
        <p:spPr>
          <a:xfrm>
            <a:off x="5079872" y="467208"/>
            <a:ext cx="6070860" cy="5923584"/>
          </a:xfrm>
          <a:prstGeom prst="rect">
            <a:avLst/>
          </a:prstGeom>
        </p:spPr>
      </p:pic>
    </p:spTree>
    <p:extLst>
      <p:ext uri="{BB962C8B-B14F-4D97-AF65-F5344CB8AC3E}">
        <p14:creationId xmlns:p14="http://schemas.microsoft.com/office/powerpoint/2010/main" val="1685547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a:extLst>
              <a:ext uri="{FF2B5EF4-FFF2-40B4-BE49-F238E27FC236}">
                <a16:creationId xmlns:a16="http://schemas.microsoft.com/office/drawing/2014/main" id="{66B5DADF-36B8-4B85-BC12-AD030F78F0AF}"/>
              </a:ext>
            </a:extLst>
          </p:cNvPr>
          <p:cNvSpPr>
            <a:spLocks noChangeArrowheads="1"/>
          </p:cNvSpPr>
          <p:nvPr/>
        </p:nvSpPr>
        <p:spPr bwMode="auto">
          <a:xfrm>
            <a:off x="1875007" y="219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GB" altLang="en-US" sz="4000" dirty="0">
                <a:solidFill>
                  <a:schemeClr val="tx2"/>
                </a:solidFill>
                <a:latin typeface="+mj-lt"/>
                <a:ea typeface="+mj-ea"/>
                <a:cs typeface="+mj-cs"/>
              </a:rPr>
              <a:t>The Balanced Plate</a:t>
            </a:r>
            <a:endParaRPr lang="en-US" altLang="en-US" sz="4000" dirty="0">
              <a:solidFill>
                <a:schemeClr val="tx2"/>
              </a:solidFill>
              <a:latin typeface="+mj-lt"/>
              <a:ea typeface="+mj-ea"/>
              <a:cs typeface="+mj-cs"/>
            </a:endParaRPr>
          </a:p>
        </p:txBody>
      </p:sp>
      <p:grpSp>
        <p:nvGrpSpPr>
          <p:cNvPr id="26629" name="Group 3">
            <a:extLst>
              <a:ext uri="{FF2B5EF4-FFF2-40B4-BE49-F238E27FC236}">
                <a16:creationId xmlns:a16="http://schemas.microsoft.com/office/drawing/2014/main" id="{FC6ACC1D-AFE2-4FAC-B90B-1839FD8FD9A9}"/>
              </a:ext>
            </a:extLst>
          </p:cNvPr>
          <p:cNvGrpSpPr>
            <a:grpSpLocks/>
          </p:cNvGrpSpPr>
          <p:nvPr/>
        </p:nvGrpSpPr>
        <p:grpSpPr bwMode="auto">
          <a:xfrm>
            <a:off x="3211513" y="1136650"/>
            <a:ext cx="6246812" cy="5176838"/>
            <a:chOff x="1852" y="994"/>
            <a:chExt cx="3935" cy="3261"/>
          </a:xfrm>
        </p:grpSpPr>
        <p:grpSp>
          <p:nvGrpSpPr>
            <p:cNvPr id="26636" name="Group 4">
              <a:extLst>
                <a:ext uri="{FF2B5EF4-FFF2-40B4-BE49-F238E27FC236}">
                  <a16:creationId xmlns:a16="http://schemas.microsoft.com/office/drawing/2014/main" id="{224DB1AF-184C-46F3-BE9F-C06A8185D6DE}"/>
                </a:ext>
              </a:extLst>
            </p:cNvPr>
            <p:cNvGrpSpPr>
              <a:grpSpLocks/>
            </p:cNvGrpSpPr>
            <p:nvPr/>
          </p:nvGrpSpPr>
          <p:grpSpPr bwMode="auto">
            <a:xfrm>
              <a:off x="1852" y="994"/>
              <a:ext cx="3935" cy="3261"/>
              <a:chOff x="809" y="871"/>
              <a:chExt cx="4231" cy="3384"/>
            </a:xfrm>
          </p:grpSpPr>
          <p:pic>
            <p:nvPicPr>
              <p:cNvPr id="26640" name="Picture 5">
                <a:extLst>
                  <a:ext uri="{FF2B5EF4-FFF2-40B4-BE49-F238E27FC236}">
                    <a16:creationId xmlns:a16="http://schemas.microsoft.com/office/drawing/2014/main" id="{D2621C74-C106-492A-B6D3-D2933CE9B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 y="871"/>
                <a:ext cx="4231" cy="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Rectangle 6">
                <a:extLst>
                  <a:ext uri="{FF2B5EF4-FFF2-40B4-BE49-F238E27FC236}">
                    <a16:creationId xmlns:a16="http://schemas.microsoft.com/office/drawing/2014/main" id="{281E824C-C799-46A6-98F8-AF5A86BF8CB3}"/>
                  </a:ext>
                </a:extLst>
              </p:cNvPr>
              <p:cNvSpPr>
                <a:spLocks noChangeArrowheads="1"/>
              </p:cNvSpPr>
              <p:nvPr/>
            </p:nvSpPr>
            <p:spPr bwMode="auto">
              <a:xfrm>
                <a:off x="3089" y="2793"/>
                <a:ext cx="542" cy="1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IE" altLang="en-US"/>
              </a:p>
            </p:txBody>
          </p:sp>
          <p:sp>
            <p:nvSpPr>
              <p:cNvPr id="26642" name="Text Box 7">
                <a:extLst>
                  <a:ext uri="{FF2B5EF4-FFF2-40B4-BE49-F238E27FC236}">
                    <a16:creationId xmlns:a16="http://schemas.microsoft.com/office/drawing/2014/main" id="{87953C66-5C10-4421-B57C-D02DACA9A727}"/>
                  </a:ext>
                </a:extLst>
              </p:cNvPr>
              <p:cNvSpPr txBox="1">
                <a:spLocks noChangeArrowheads="1"/>
              </p:cNvSpPr>
              <p:nvPr/>
            </p:nvSpPr>
            <p:spPr bwMode="auto">
              <a:xfrm>
                <a:off x="3089" y="2756"/>
                <a:ext cx="663"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400" b="1" i="1"/>
                  <a:t>peppers</a:t>
                </a:r>
              </a:p>
            </p:txBody>
          </p:sp>
        </p:grpSp>
        <p:sp>
          <p:nvSpPr>
            <p:cNvPr id="26637" name="Text Box 8">
              <a:extLst>
                <a:ext uri="{FF2B5EF4-FFF2-40B4-BE49-F238E27FC236}">
                  <a16:creationId xmlns:a16="http://schemas.microsoft.com/office/drawing/2014/main" id="{1AD50B44-F3EF-4B7A-A8FB-2F17BA06987E}"/>
                </a:ext>
              </a:extLst>
            </p:cNvPr>
            <p:cNvSpPr txBox="1">
              <a:spLocks noChangeArrowheads="1"/>
            </p:cNvSpPr>
            <p:nvPr/>
          </p:nvSpPr>
          <p:spPr bwMode="auto">
            <a:xfrm>
              <a:off x="2635" y="1402"/>
              <a:ext cx="4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600" b="1">
                  <a:solidFill>
                    <a:srgbClr val="FF0066"/>
                  </a:solidFill>
                </a:rPr>
                <a:t>0 GL</a:t>
              </a:r>
            </a:p>
          </p:txBody>
        </p:sp>
        <p:sp>
          <p:nvSpPr>
            <p:cNvPr id="26638" name="Text Box 9">
              <a:extLst>
                <a:ext uri="{FF2B5EF4-FFF2-40B4-BE49-F238E27FC236}">
                  <a16:creationId xmlns:a16="http://schemas.microsoft.com/office/drawing/2014/main" id="{C9E53053-783A-4573-9E66-9DBAB8BB3436}"/>
                </a:ext>
              </a:extLst>
            </p:cNvPr>
            <p:cNvSpPr txBox="1">
              <a:spLocks noChangeArrowheads="1"/>
            </p:cNvSpPr>
            <p:nvPr/>
          </p:nvSpPr>
          <p:spPr bwMode="auto">
            <a:xfrm>
              <a:off x="2580" y="3554"/>
              <a:ext cx="4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600" b="1">
                  <a:solidFill>
                    <a:srgbClr val="FF0066"/>
                  </a:solidFill>
                </a:rPr>
                <a:t>7 GL</a:t>
              </a:r>
            </a:p>
          </p:txBody>
        </p:sp>
        <p:sp>
          <p:nvSpPr>
            <p:cNvPr id="26639" name="Text Box 10">
              <a:extLst>
                <a:ext uri="{FF2B5EF4-FFF2-40B4-BE49-F238E27FC236}">
                  <a16:creationId xmlns:a16="http://schemas.microsoft.com/office/drawing/2014/main" id="{D123192B-A744-4ECC-982B-14451B7AA496}"/>
                </a:ext>
              </a:extLst>
            </p:cNvPr>
            <p:cNvSpPr txBox="1">
              <a:spLocks noChangeArrowheads="1"/>
            </p:cNvSpPr>
            <p:nvPr/>
          </p:nvSpPr>
          <p:spPr bwMode="auto">
            <a:xfrm>
              <a:off x="4712" y="1364"/>
              <a:ext cx="4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600" b="1">
                  <a:solidFill>
                    <a:srgbClr val="FF0066"/>
                  </a:solidFill>
                </a:rPr>
                <a:t>3 GL</a:t>
              </a:r>
            </a:p>
          </p:txBody>
        </p:sp>
      </p:grpSp>
      <p:sp>
        <p:nvSpPr>
          <p:cNvPr id="1008651" name="Oval 11">
            <a:extLst>
              <a:ext uri="{FF2B5EF4-FFF2-40B4-BE49-F238E27FC236}">
                <a16:creationId xmlns:a16="http://schemas.microsoft.com/office/drawing/2014/main" id="{858EF3CE-B7C5-4F7D-8F89-A588FF526721}"/>
              </a:ext>
            </a:extLst>
          </p:cNvPr>
          <p:cNvSpPr>
            <a:spLocks noChangeArrowheads="1"/>
          </p:cNvSpPr>
          <p:nvPr/>
        </p:nvSpPr>
        <p:spPr bwMode="auto">
          <a:xfrm>
            <a:off x="4054475" y="3465514"/>
            <a:ext cx="2673350" cy="2465387"/>
          </a:xfrm>
          <a:prstGeom prst="ellipse">
            <a:avLst/>
          </a:prstGeom>
          <a:noFill/>
          <a:ln w="25400">
            <a:solidFill>
              <a:srgbClr val="F808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IE" altLang="en-US"/>
          </a:p>
        </p:txBody>
      </p:sp>
      <p:sp>
        <p:nvSpPr>
          <p:cNvPr id="26631" name="Text Box 12">
            <a:extLst>
              <a:ext uri="{FF2B5EF4-FFF2-40B4-BE49-F238E27FC236}">
                <a16:creationId xmlns:a16="http://schemas.microsoft.com/office/drawing/2014/main" id="{2325BE46-BD7D-4BAA-87D0-35B70AADEF07}"/>
              </a:ext>
            </a:extLst>
          </p:cNvPr>
          <p:cNvSpPr txBox="1">
            <a:spLocks noChangeArrowheads="1"/>
          </p:cNvSpPr>
          <p:nvPr/>
        </p:nvSpPr>
        <p:spPr bwMode="auto">
          <a:xfrm>
            <a:off x="8591551" y="511176"/>
            <a:ext cx="18716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800" dirty="0">
                <a:latin typeface="+mn-lt"/>
              </a:rPr>
              <a:t>Don’t worry about counting non-starchy veg – have these fill half your plate at lunch and dinner</a:t>
            </a:r>
          </a:p>
        </p:txBody>
      </p:sp>
      <p:sp>
        <p:nvSpPr>
          <p:cNvPr id="26632" name="Text Box 13">
            <a:extLst>
              <a:ext uri="{FF2B5EF4-FFF2-40B4-BE49-F238E27FC236}">
                <a16:creationId xmlns:a16="http://schemas.microsoft.com/office/drawing/2014/main" id="{5CEA9221-B94A-4F9B-A659-2482AFCF9FAE}"/>
              </a:ext>
            </a:extLst>
          </p:cNvPr>
          <p:cNvSpPr txBox="1">
            <a:spLocks noChangeArrowheads="1"/>
          </p:cNvSpPr>
          <p:nvPr/>
        </p:nvSpPr>
        <p:spPr bwMode="auto">
          <a:xfrm>
            <a:off x="2159000" y="5899150"/>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800" dirty="0">
                <a:latin typeface="+mn-lt"/>
              </a:rPr>
              <a:t>Just focus on getting the right type and amount of starchy carbs – see guides for how much makes 7GL</a:t>
            </a:r>
          </a:p>
        </p:txBody>
      </p:sp>
      <p:sp>
        <p:nvSpPr>
          <p:cNvPr id="26633" name="Text Box 14">
            <a:extLst>
              <a:ext uri="{FF2B5EF4-FFF2-40B4-BE49-F238E27FC236}">
                <a16:creationId xmlns:a16="http://schemas.microsoft.com/office/drawing/2014/main" id="{459B0698-90DB-4FC5-A65D-A8EE04AB1AE7}"/>
              </a:ext>
            </a:extLst>
          </p:cNvPr>
          <p:cNvSpPr txBox="1">
            <a:spLocks noChangeArrowheads="1"/>
          </p:cNvSpPr>
          <p:nvPr/>
        </p:nvSpPr>
        <p:spPr bwMode="auto">
          <a:xfrm>
            <a:off x="1844675" y="1004888"/>
            <a:ext cx="28384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800" dirty="0">
                <a:latin typeface="+mn-lt"/>
              </a:rPr>
              <a:t>Choose lean protein.   You can have decent quantities of these – about ¼ plate.  Again, don’t measure</a:t>
            </a:r>
          </a:p>
        </p:txBody>
      </p:sp>
      <p:sp>
        <p:nvSpPr>
          <p:cNvPr id="26634" name="Text Box 15">
            <a:extLst>
              <a:ext uri="{FF2B5EF4-FFF2-40B4-BE49-F238E27FC236}">
                <a16:creationId xmlns:a16="http://schemas.microsoft.com/office/drawing/2014/main" id="{5012F146-B949-43E8-8097-3835D1887C69}"/>
              </a:ext>
            </a:extLst>
          </p:cNvPr>
          <p:cNvSpPr txBox="1">
            <a:spLocks noChangeArrowheads="1"/>
          </p:cNvSpPr>
          <p:nvPr/>
        </p:nvSpPr>
        <p:spPr bwMode="auto">
          <a:xfrm>
            <a:off x="1771650" y="2549526"/>
            <a:ext cx="151765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800" dirty="0">
                <a:latin typeface="+mn-lt"/>
              </a:rPr>
              <a:t>Fats: reduce saturated fats and increase essential fats.  Oily fish twice a week and a handful of seeds every day</a:t>
            </a:r>
          </a:p>
        </p:txBody>
      </p:sp>
      <p:sp>
        <p:nvSpPr>
          <p:cNvPr id="26635" name="Text Box 16">
            <a:extLst>
              <a:ext uri="{FF2B5EF4-FFF2-40B4-BE49-F238E27FC236}">
                <a16:creationId xmlns:a16="http://schemas.microsoft.com/office/drawing/2014/main" id="{D7F88B70-DA11-4BBB-9621-F20D72A69A86}"/>
              </a:ext>
            </a:extLst>
          </p:cNvPr>
          <p:cNvSpPr txBox="1">
            <a:spLocks noChangeArrowheads="1"/>
          </p:cNvSpPr>
          <p:nvPr/>
        </p:nvSpPr>
        <p:spPr bwMode="auto">
          <a:xfrm>
            <a:off x="7416800" y="5899150"/>
            <a:ext cx="313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800" dirty="0">
                <a:latin typeface="+mn-lt"/>
              </a:rPr>
              <a:t>Fruit:  2 pieces of low GL fruit a day with a couple of tablespoons of nuts / seeds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8651"/>
                                        </p:tgtEl>
                                        <p:attrNameLst>
                                          <p:attrName>style.visibility</p:attrName>
                                        </p:attrNameLst>
                                      </p:cBhvr>
                                      <p:to>
                                        <p:strVal val="visible"/>
                                      </p:to>
                                    </p:set>
                                    <p:animEffect transition="in" filter="box(in)">
                                      <p:cBhvr>
                                        <p:cTn id="7" dur="500"/>
                                        <p:tgtEl>
                                          <p:spTgt spid="1008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A8F90-DABA-EBD6-491B-6AC2F3E2237E}"/>
              </a:ext>
            </a:extLst>
          </p:cNvPr>
          <p:cNvSpPr>
            <a:spLocks noGrp="1"/>
          </p:cNvSpPr>
          <p:nvPr>
            <p:ph type="title"/>
          </p:nvPr>
        </p:nvSpPr>
        <p:spPr>
          <a:xfrm>
            <a:off x="7859485" y="634946"/>
            <a:ext cx="3690257" cy="1450757"/>
          </a:xfrm>
        </p:spPr>
        <p:txBody>
          <a:bodyPr>
            <a:normAutofit/>
          </a:bodyPr>
          <a:lstStyle/>
          <a:p>
            <a:r>
              <a:rPr lang="en-US" dirty="0"/>
              <a:t>Managing Stress</a:t>
            </a:r>
            <a:endParaRPr lang="en-GB" dirty="0"/>
          </a:p>
        </p:txBody>
      </p:sp>
      <p:pic>
        <p:nvPicPr>
          <p:cNvPr id="5" name="Picture 4" descr="Stacked stones in raked sand">
            <a:extLst>
              <a:ext uri="{FF2B5EF4-FFF2-40B4-BE49-F238E27FC236}">
                <a16:creationId xmlns:a16="http://schemas.microsoft.com/office/drawing/2014/main" id="{618186DC-738F-51F7-FE65-B539EB15F502}"/>
              </a:ext>
            </a:extLst>
          </p:cNvPr>
          <p:cNvPicPr>
            <a:picLocks noChangeAspect="1"/>
          </p:cNvPicPr>
          <p:nvPr/>
        </p:nvPicPr>
        <p:blipFill rotWithShape="1">
          <a:blip r:embed="rId3"/>
          <a:srcRect l="4722" r="8489" b="-1"/>
          <a:stretch/>
        </p:blipFill>
        <p:spPr>
          <a:xfrm>
            <a:off x="633999" y="640081"/>
            <a:ext cx="6909801" cy="5314406"/>
          </a:xfrm>
          <a:prstGeom prst="rect">
            <a:avLst/>
          </a:prstGeom>
        </p:spPr>
      </p:pic>
      <p:cxnSp>
        <p:nvCxnSpPr>
          <p:cNvPr id="12" name="Straight Connector 11">
            <a:extLst>
              <a:ext uri="{FF2B5EF4-FFF2-40B4-BE49-F238E27FC236}">
                <a16:creationId xmlns:a16="http://schemas.microsoft.com/office/drawing/2014/main"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E6F1AC-A9C6-79EB-4121-BA8E519D72AF}"/>
              </a:ext>
            </a:extLst>
          </p:cNvPr>
          <p:cNvSpPr>
            <a:spLocks noGrp="1"/>
          </p:cNvSpPr>
          <p:nvPr>
            <p:ph idx="1"/>
          </p:nvPr>
        </p:nvSpPr>
        <p:spPr>
          <a:xfrm>
            <a:off x="7859485" y="2198913"/>
            <a:ext cx="3690257" cy="3755565"/>
          </a:xfrm>
        </p:spPr>
        <p:txBody>
          <a:bodyPr>
            <a:normAutofit/>
          </a:bodyPr>
          <a:lstStyle/>
          <a:p>
            <a:pPr marL="457200" indent="-457200">
              <a:buFont typeface="+mj-lt"/>
              <a:buAutoNum type="arabicPeriod"/>
            </a:pPr>
            <a:r>
              <a:rPr lang="en-US" dirty="0"/>
              <a:t>Know your stress triggers</a:t>
            </a:r>
          </a:p>
          <a:p>
            <a:pPr marL="457200" indent="-457200">
              <a:buFont typeface="+mj-lt"/>
              <a:buAutoNum type="arabicPeriod"/>
            </a:pPr>
            <a:r>
              <a:rPr lang="en-US" dirty="0"/>
              <a:t>Breathe</a:t>
            </a:r>
          </a:p>
          <a:p>
            <a:pPr marL="457200" indent="-457200">
              <a:buFont typeface="+mj-lt"/>
              <a:buAutoNum type="arabicPeriod"/>
            </a:pPr>
            <a:r>
              <a:rPr lang="en-US" dirty="0"/>
              <a:t>Meditation – Mindfulness</a:t>
            </a:r>
          </a:p>
          <a:p>
            <a:pPr marL="457200" indent="-457200">
              <a:buFont typeface="+mj-lt"/>
              <a:buAutoNum type="arabicPeriod"/>
            </a:pPr>
            <a:r>
              <a:rPr lang="en-US" dirty="0"/>
              <a:t>Yoga</a:t>
            </a:r>
          </a:p>
          <a:p>
            <a:pPr marL="457200" indent="-457200">
              <a:buFont typeface="+mj-lt"/>
              <a:buAutoNum type="arabicPeriod"/>
            </a:pPr>
            <a:r>
              <a:rPr lang="en-US" dirty="0"/>
              <a:t>Connection</a:t>
            </a:r>
          </a:p>
          <a:p>
            <a:pPr marL="457200" indent="-457200">
              <a:buFont typeface="+mj-lt"/>
              <a:buAutoNum type="arabicPeriod"/>
            </a:pPr>
            <a:r>
              <a:rPr lang="en-US" dirty="0"/>
              <a:t>Getting outside – swimming </a:t>
            </a:r>
          </a:p>
          <a:p>
            <a:pPr marL="457200" indent="-457200">
              <a:buFont typeface="+mj-lt"/>
              <a:buAutoNum type="arabicPeriod"/>
            </a:pPr>
            <a:r>
              <a:rPr lang="en-US" dirty="0"/>
              <a:t>Therapy</a:t>
            </a:r>
          </a:p>
          <a:p>
            <a:pPr marL="457200" indent="-457200">
              <a:buFont typeface="+mj-lt"/>
              <a:buAutoNum type="arabicPeriod"/>
            </a:pPr>
            <a:r>
              <a:rPr lang="en-US" dirty="0"/>
              <a:t>Be kind to yourself and others</a:t>
            </a:r>
            <a:endParaRPr lang="en-GB" dirty="0"/>
          </a:p>
        </p:txBody>
      </p:sp>
      <p:sp>
        <p:nvSpPr>
          <p:cNvPr id="14" name="Rectangle 13">
            <a:extLst>
              <a:ext uri="{FF2B5EF4-FFF2-40B4-BE49-F238E27FC236}">
                <a16:creationId xmlns:a16="http://schemas.microsoft.com/office/drawing/2014/main" id="{6329CBCE-21AE-419D-AC1F-8ACF510A66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FF2DA012-1414-493D-888F-5D99D0BDA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811757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ABE1-A8E7-E0EC-ABBD-C7CE83129578}"/>
              </a:ext>
            </a:extLst>
          </p:cNvPr>
          <p:cNvSpPr>
            <a:spLocks noGrp="1"/>
          </p:cNvSpPr>
          <p:nvPr>
            <p:ph type="title"/>
          </p:nvPr>
        </p:nvSpPr>
        <p:spPr>
          <a:xfrm>
            <a:off x="1097280" y="286603"/>
            <a:ext cx="10058400" cy="1450757"/>
          </a:xfrm>
        </p:spPr>
        <p:txBody>
          <a:bodyPr>
            <a:normAutofit/>
          </a:bodyPr>
          <a:lstStyle/>
          <a:p>
            <a:r>
              <a:rPr lang="en-US" dirty="0"/>
              <a:t>Poll</a:t>
            </a:r>
            <a:endParaRPr lang="en-GB" dirty="0"/>
          </a:p>
        </p:txBody>
      </p:sp>
      <p:graphicFrame>
        <p:nvGraphicFramePr>
          <p:cNvPr id="5" name="Content Placeholder 2">
            <a:extLst>
              <a:ext uri="{FF2B5EF4-FFF2-40B4-BE49-F238E27FC236}">
                <a16:creationId xmlns:a16="http://schemas.microsoft.com/office/drawing/2014/main" id="{02987EE7-7F69-B332-C882-F9DA982ADF36}"/>
              </a:ext>
            </a:extLst>
          </p:cNvPr>
          <p:cNvGraphicFramePr>
            <a:graphicFrameLocks noGrp="1"/>
          </p:cNvGraphicFramePr>
          <p:nvPr>
            <p:ph idx="1"/>
            <p:extLst>
              <p:ext uri="{D42A27DB-BD31-4B8C-83A1-F6EECF244321}">
                <p14:modId xmlns:p14="http://schemas.microsoft.com/office/powerpoint/2010/main" val="276893225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997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6A669-00B6-C22F-36B1-7E6BB9327D28}"/>
              </a:ext>
            </a:extLst>
          </p:cNvPr>
          <p:cNvSpPr>
            <a:spLocks noGrp="1"/>
          </p:cNvSpPr>
          <p:nvPr>
            <p:ph type="title"/>
          </p:nvPr>
        </p:nvSpPr>
        <p:spPr>
          <a:xfrm>
            <a:off x="5181601" y="634946"/>
            <a:ext cx="6368142" cy="1450757"/>
          </a:xfrm>
        </p:spPr>
        <p:txBody>
          <a:bodyPr>
            <a:normAutofit/>
          </a:bodyPr>
          <a:lstStyle/>
          <a:p>
            <a:r>
              <a:rPr lang="en-US" dirty="0"/>
              <a:t>Exercise</a:t>
            </a:r>
            <a:endParaRPr lang="en-GB" dirty="0"/>
          </a:p>
        </p:txBody>
      </p:sp>
      <p:pic>
        <p:nvPicPr>
          <p:cNvPr id="5" name="Picture 4" descr="Yoga mats in a room">
            <a:extLst>
              <a:ext uri="{FF2B5EF4-FFF2-40B4-BE49-F238E27FC236}">
                <a16:creationId xmlns:a16="http://schemas.microsoft.com/office/drawing/2014/main" id="{5DDC4436-32D9-EA4D-70B8-D746424E4683}"/>
              </a:ext>
            </a:extLst>
          </p:cNvPr>
          <p:cNvPicPr>
            <a:picLocks noChangeAspect="1"/>
          </p:cNvPicPr>
          <p:nvPr/>
        </p:nvPicPr>
        <p:blipFill rotWithShape="1">
          <a:blip r:embed="rId3"/>
          <a:srcRect l="26185" r="28595"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EA9EA7-49B5-89A6-B942-C011F5E1B000}"/>
              </a:ext>
            </a:extLst>
          </p:cNvPr>
          <p:cNvSpPr>
            <a:spLocks noGrp="1"/>
          </p:cNvSpPr>
          <p:nvPr>
            <p:ph idx="1"/>
          </p:nvPr>
        </p:nvSpPr>
        <p:spPr>
          <a:xfrm>
            <a:off x="5181601" y="2198914"/>
            <a:ext cx="6368142" cy="3670180"/>
          </a:xfrm>
        </p:spPr>
        <p:txBody>
          <a:bodyPr>
            <a:normAutofit/>
          </a:bodyPr>
          <a:lstStyle/>
          <a:p>
            <a:r>
              <a:rPr lang="en-US" dirty="0"/>
              <a:t>Yoga</a:t>
            </a:r>
          </a:p>
          <a:p>
            <a:r>
              <a:rPr lang="en-US" dirty="0"/>
              <a:t>Pilates</a:t>
            </a:r>
          </a:p>
          <a:p>
            <a:r>
              <a:rPr lang="en-US" dirty="0"/>
              <a:t>Walking</a:t>
            </a:r>
          </a:p>
          <a:p>
            <a:r>
              <a:rPr lang="en-US" dirty="0"/>
              <a:t>Strength bearing exercises </a:t>
            </a:r>
            <a:endParaRPr lang="en-GB" dirty="0"/>
          </a:p>
        </p:txBody>
      </p:sp>
    </p:spTree>
    <p:extLst>
      <p:ext uri="{BB962C8B-B14F-4D97-AF65-F5344CB8AC3E}">
        <p14:creationId xmlns:p14="http://schemas.microsoft.com/office/powerpoint/2010/main" val="2827581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30EE70-E780-6D69-444C-89E50C0ABA2C}"/>
              </a:ext>
            </a:extLst>
          </p:cNvPr>
          <p:cNvSpPr>
            <a:spLocks noGrp="1"/>
          </p:cNvSpPr>
          <p:nvPr>
            <p:ph type="title"/>
          </p:nvPr>
        </p:nvSpPr>
        <p:spPr>
          <a:xfrm>
            <a:off x="5181601" y="634946"/>
            <a:ext cx="6368142" cy="1450757"/>
          </a:xfrm>
        </p:spPr>
        <p:txBody>
          <a:bodyPr>
            <a:normAutofit/>
          </a:bodyPr>
          <a:lstStyle/>
          <a:p>
            <a:r>
              <a:rPr lang="en-US" dirty="0"/>
              <a:t>Sleep ….</a:t>
            </a:r>
            <a:endParaRPr lang="en-GB" dirty="0"/>
          </a:p>
        </p:txBody>
      </p:sp>
      <p:pic>
        <p:nvPicPr>
          <p:cNvPr id="5" name="Picture 4" descr="Kitten sleeping in a bed">
            <a:extLst>
              <a:ext uri="{FF2B5EF4-FFF2-40B4-BE49-F238E27FC236}">
                <a16:creationId xmlns:a16="http://schemas.microsoft.com/office/drawing/2014/main" id="{B7619D13-F52F-7132-0A48-A8733E1FB051}"/>
              </a:ext>
            </a:extLst>
          </p:cNvPr>
          <p:cNvPicPr>
            <a:picLocks noChangeAspect="1"/>
          </p:cNvPicPr>
          <p:nvPr/>
        </p:nvPicPr>
        <p:blipFill rotWithShape="1">
          <a:blip r:embed="rId3"/>
          <a:srcRect l="22799" r="31980"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6FA9A9-C3EA-BA0D-0338-918C8DA100C5}"/>
              </a:ext>
            </a:extLst>
          </p:cNvPr>
          <p:cNvSpPr>
            <a:spLocks noGrp="1"/>
          </p:cNvSpPr>
          <p:nvPr>
            <p:ph idx="1"/>
          </p:nvPr>
        </p:nvSpPr>
        <p:spPr>
          <a:xfrm>
            <a:off x="5181601" y="2198914"/>
            <a:ext cx="6368142" cy="3670180"/>
          </a:xfrm>
        </p:spPr>
        <p:txBody>
          <a:bodyPr>
            <a:normAutofit/>
          </a:bodyPr>
          <a:lstStyle/>
          <a:p>
            <a:r>
              <a:rPr lang="en-US" dirty="0"/>
              <a:t>We need to prioritize sleep during the menopause</a:t>
            </a:r>
          </a:p>
          <a:p>
            <a:pPr>
              <a:buFont typeface="Arial" panose="020B0604020202020204" pitchFamily="34" charset="0"/>
              <a:buChar char="•"/>
            </a:pPr>
            <a:r>
              <a:rPr lang="en-US" dirty="0"/>
              <a:t>Your bedroom is for sleep</a:t>
            </a:r>
          </a:p>
          <a:p>
            <a:pPr>
              <a:buFont typeface="Arial" panose="020B0604020202020204" pitchFamily="34" charset="0"/>
              <a:buChar char="•"/>
            </a:pPr>
            <a:r>
              <a:rPr lang="en-US" dirty="0"/>
              <a:t>Don’t have any electronic devices in the room (out them on airplane mode)</a:t>
            </a:r>
          </a:p>
          <a:p>
            <a:pPr>
              <a:buFont typeface="Arial" panose="020B0604020202020204" pitchFamily="34" charset="0"/>
              <a:buChar char="•"/>
            </a:pPr>
            <a:r>
              <a:rPr lang="en-US" dirty="0"/>
              <a:t>Go to bed and wake at the same time, build a routine</a:t>
            </a:r>
          </a:p>
          <a:p>
            <a:pPr>
              <a:buFont typeface="Arial" panose="020B0604020202020204" pitchFamily="34" charset="0"/>
              <a:buChar char="•"/>
            </a:pPr>
            <a:r>
              <a:rPr lang="en-US" dirty="0"/>
              <a:t>Magnesium an hour before bed (tablet, spray or bath)</a:t>
            </a:r>
          </a:p>
          <a:p>
            <a:pPr>
              <a:buFont typeface="Arial" panose="020B0604020202020204" pitchFamily="34" charset="0"/>
              <a:buChar char="•"/>
            </a:pPr>
            <a:r>
              <a:rPr lang="en-US" dirty="0"/>
              <a:t>Keep the room cool (get Doggy Cool Sheets and place under bedsheets – a cool spot!)</a:t>
            </a:r>
            <a:endParaRPr lang="en-GB" dirty="0"/>
          </a:p>
        </p:txBody>
      </p:sp>
    </p:spTree>
    <p:extLst>
      <p:ext uri="{BB962C8B-B14F-4D97-AF65-F5344CB8AC3E}">
        <p14:creationId xmlns:p14="http://schemas.microsoft.com/office/powerpoint/2010/main" val="100816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D235-C1DE-42E4-B791-ACF618E37BB4}"/>
              </a:ext>
            </a:extLst>
          </p:cNvPr>
          <p:cNvSpPr>
            <a:spLocks noGrp="1"/>
          </p:cNvSpPr>
          <p:nvPr>
            <p:ph type="title"/>
          </p:nvPr>
        </p:nvSpPr>
        <p:spPr>
          <a:xfrm>
            <a:off x="1097280" y="286603"/>
            <a:ext cx="10058400" cy="1450757"/>
          </a:xfrm>
        </p:spPr>
        <p:txBody>
          <a:bodyPr>
            <a:normAutofit/>
          </a:bodyPr>
          <a:lstStyle/>
          <a:p>
            <a:r>
              <a:rPr lang="en-US" dirty="0">
                <a:latin typeface="Arial Rounded MT Bold" panose="020F0704030504030204" pitchFamily="34" charset="0"/>
              </a:rPr>
              <a:t>Menopause and work</a:t>
            </a:r>
            <a:endParaRPr lang="en-GB" dirty="0">
              <a:latin typeface="Arial Rounded MT Bold" panose="020F0704030504030204" pitchFamily="34" charset="0"/>
            </a:endParaRPr>
          </a:p>
        </p:txBody>
      </p:sp>
      <p:graphicFrame>
        <p:nvGraphicFramePr>
          <p:cNvPr id="5" name="Content Placeholder 2">
            <a:extLst>
              <a:ext uri="{FF2B5EF4-FFF2-40B4-BE49-F238E27FC236}">
                <a16:creationId xmlns:a16="http://schemas.microsoft.com/office/drawing/2014/main" id="{191669CF-7520-3272-85F1-AFA6B757D295}"/>
              </a:ext>
            </a:extLst>
          </p:cNvPr>
          <p:cNvGraphicFramePr>
            <a:graphicFrameLocks noGrp="1"/>
          </p:cNvGraphicFramePr>
          <p:nvPr>
            <p:ph idx="1"/>
            <p:extLst>
              <p:ext uri="{D42A27DB-BD31-4B8C-83A1-F6EECF244321}">
                <p14:modId xmlns:p14="http://schemas.microsoft.com/office/powerpoint/2010/main" val="320597575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4692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BB60457-3D44-4DD3-83E2-E53AF464CC9E}"/>
              </a:ext>
            </a:extLst>
          </p:cNvPr>
          <p:cNvSpPr>
            <a:spLocks noGrp="1"/>
          </p:cNvSpPr>
          <p:nvPr>
            <p:ph type="title"/>
          </p:nvPr>
        </p:nvSpPr>
        <p:spPr>
          <a:xfrm>
            <a:off x="492370" y="516835"/>
            <a:ext cx="3084844" cy="2103875"/>
          </a:xfrm>
        </p:spPr>
        <p:txBody>
          <a:bodyPr>
            <a:normAutofit/>
          </a:bodyPr>
          <a:lstStyle/>
          <a:p>
            <a:r>
              <a:rPr lang="en-US" sz="3600">
                <a:solidFill>
                  <a:srgbClr val="FFFFFF"/>
                </a:solidFill>
              </a:rPr>
              <a:t>Remember…..</a:t>
            </a:r>
            <a:endParaRPr lang="en-GB" sz="3600">
              <a:solidFill>
                <a:srgbClr val="FFFFFF"/>
              </a:solidFill>
            </a:endParaRPr>
          </a:p>
        </p:txBody>
      </p:sp>
      <p:sp>
        <p:nvSpPr>
          <p:cNvPr id="3" name="Content Placeholder 2">
            <a:extLst>
              <a:ext uri="{FF2B5EF4-FFF2-40B4-BE49-F238E27FC236}">
                <a16:creationId xmlns:a16="http://schemas.microsoft.com/office/drawing/2014/main" id="{EE9C4C5C-B509-48E8-A2E7-DA2D62F3609D}"/>
              </a:ext>
            </a:extLst>
          </p:cNvPr>
          <p:cNvSpPr>
            <a:spLocks noGrp="1"/>
          </p:cNvSpPr>
          <p:nvPr>
            <p:ph idx="1"/>
          </p:nvPr>
        </p:nvSpPr>
        <p:spPr>
          <a:xfrm>
            <a:off x="492371" y="2653800"/>
            <a:ext cx="3084844" cy="3335519"/>
          </a:xfrm>
        </p:spPr>
        <p:txBody>
          <a:bodyPr>
            <a:normAutofit/>
          </a:bodyPr>
          <a:lstStyle/>
          <a:p>
            <a:r>
              <a:rPr lang="en-US" sz="1500" dirty="0">
                <a:solidFill>
                  <a:srgbClr val="FFFFFF"/>
                </a:solidFill>
              </a:rPr>
              <a:t>As your hormones decrease your ability to say no increases and that is a very good thing!!</a:t>
            </a:r>
            <a:endParaRPr lang="en-GB" sz="1500" dirty="0">
              <a:solidFill>
                <a:srgbClr val="FFFFFF"/>
              </a:solidFill>
            </a:endParaRP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descr="Text, letter&#10;&#10;Description automatically generated">
            <a:extLst>
              <a:ext uri="{FF2B5EF4-FFF2-40B4-BE49-F238E27FC236}">
                <a16:creationId xmlns:a16="http://schemas.microsoft.com/office/drawing/2014/main" id="{5C636798-0830-9F82-6750-59E5CD1D155E}"/>
              </a:ext>
            </a:extLst>
          </p:cNvPr>
          <p:cNvPicPr>
            <a:picLocks noChangeAspect="1"/>
          </p:cNvPicPr>
          <p:nvPr/>
        </p:nvPicPr>
        <p:blipFill>
          <a:blip r:embed="rId2"/>
          <a:stretch>
            <a:fillRect/>
          </a:stretch>
        </p:blipFill>
        <p:spPr>
          <a:xfrm>
            <a:off x="5352138" y="640080"/>
            <a:ext cx="5577840" cy="5577840"/>
          </a:xfrm>
          <a:prstGeom prst="rect">
            <a:avLst/>
          </a:prstGeom>
        </p:spPr>
      </p:pic>
    </p:spTree>
    <p:extLst>
      <p:ext uri="{BB962C8B-B14F-4D97-AF65-F5344CB8AC3E}">
        <p14:creationId xmlns:p14="http://schemas.microsoft.com/office/powerpoint/2010/main" val="3720391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0179A904-6790-4036-CD06-661D9649E3C7}"/>
              </a:ext>
            </a:extLst>
          </p:cNvPr>
          <p:cNvPicPr>
            <a:picLocks noChangeAspect="1"/>
          </p:cNvPicPr>
          <p:nvPr/>
        </p:nvPicPr>
        <p:blipFill rotWithShape="1">
          <a:blip r:embed="rId2"/>
          <a:srcRect t="15675" b="7563"/>
          <a:stretch/>
        </p:blipFill>
        <p:spPr>
          <a:xfrm>
            <a:off x="20" y="10"/>
            <a:ext cx="12191980" cy="6340632"/>
          </a:xfrm>
          <a:prstGeom prst="rect">
            <a:avLst/>
          </a:prstGeom>
        </p:spPr>
      </p:pic>
    </p:spTree>
    <p:extLst>
      <p:ext uri="{BB962C8B-B14F-4D97-AF65-F5344CB8AC3E}">
        <p14:creationId xmlns:p14="http://schemas.microsoft.com/office/powerpoint/2010/main" val="875153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4CC594A-A820-450F-B363-C19201FCFE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FAB3DA-E9ED-4574-ABCC-378BC0FF1B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217FB505-1E50-811F-1D85-7DB108E7D310}"/>
              </a:ext>
            </a:extLst>
          </p:cNvPr>
          <p:cNvSpPr>
            <a:spLocks noGrp="1"/>
          </p:cNvSpPr>
          <p:nvPr>
            <p:ph type="title"/>
          </p:nvPr>
        </p:nvSpPr>
        <p:spPr>
          <a:xfrm>
            <a:off x="492370" y="516835"/>
            <a:ext cx="3084844" cy="2103875"/>
          </a:xfrm>
        </p:spPr>
        <p:txBody>
          <a:bodyPr>
            <a:normAutofit/>
          </a:bodyPr>
          <a:lstStyle/>
          <a:p>
            <a:r>
              <a:rPr lang="en-US" sz="3600" dirty="0">
                <a:solidFill>
                  <a:srgbClr val="FFFFFF"/>
                </a:solidFill>
              </a:rPr>
              <a:t>Thank you</a:t>
            </a:r>
            <a:br>
              <a:rPr lang="en-US" sz="3600" dirty="0">
                <a:solidFill>
                  <a:srgbClr val="FFFFFF"/>
                </a:solidFill>
              </a:rPr>
            </a:br>
            <a:r>
              <a:rPr lang="en-US" sz="2000" dirty="0">
                <a:solidFill>
                  <a:srgbClr val="FFFFFF"/>
                </a:solidFill>
              </a:rPr>
              <a:t>www.menopausespring.com</a:t>
            </a:r>
            <a:endParaRPr lang="en-GB" sz="2000" dirty="0">
              <a:solidFill>
                <a:srgbClr val="FFFFFF"/>
              </a:solidFill>
            </a:endParaRPr>
          </a:p>
        </p:txBody>
      </p:sp>
      <p:sp>
        <p:nvSpPr>
          <p:cNvPr id="16" name="Rectangle 15">
            <a:extLst>
              <a:ext uri="{FF2B5EF4-FFF2-40B4-BE49-F238E27FC236}">
                <a16:creationId xmlns:a16="http://schemas.microsoft.com/office/drawing/2014/main" id="{53B8D6B0-55D6-48DC-86D8-FD95D5F118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descr="Text, whiteboard&#10;&#10;Description automatically generated">
            <a:extLst>
              <a:ext uri="{FF2B5EF4-FFF2-40B4-BE49-F238E27FC236}">
                <a16:creationId xmlns:a16="http://schemas.microsoft.com/office/drawing/2014/main" id="{5DFD38B8-740F-036F-6890-3839C95A78D3}"/>
              </a:ext>
            </a:extLst>
          </p:cNvPr>
          <p:cNvPicPr>
            <a:picLocks noChangeAspect="1"/>
          </p:cNvPicPr>
          <p:nvPr/>
        </p:nvPicPr>
        <p:blipFill>
          <a:blip r:embed="rId2"/>
          <a:stretch>
            <a:fillRect/>
          </a:stretch>
        </p:blipFill>
        <p:spPr>
          <a:xfrm>
            <a:off x="4742017" y="1304599"/>
            <a:ext cx="6798082" cy="4248801"/>
          </a:xfrm>
          <a:prstGeom prst="rect">
            <a:avLst/>
          </a:prstGeom>
        </p:spPr>
      </p:pic>
    </p:spTree>
    <p:extLst>
      <p:ext uri="{BB962C8B-B14F-4D97-AF65-F5344CB8AC3E}">
        <p14:creationId xmlns:p14="http://schemas.microsoft.com/office/powerpoint/2010/main" val="3862086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7C650B-5E0B-8488-59E2-2EEF0BFF3723}"/>
              </a:ext>
            </a:extLst>
          </p:cNvPr>
          <p:cNvPicPr>
            <a:picLocks noChangeAspect="1"/>
          </p:cNvPicPr>
          <p:nvPr/>
        </p:nvPicPr>
        <p:blipFill rotWithShape="1">
          <a:blip r:embed="rId2"/>
          <a:srcRect l="30330" r="-1" b="-1"/>
          <a:stretch/>
        </p:blipFill>
        <p:spPr>
          <a:xfrm>
            <a:off x="4485557" y="10"/>
            <a:ext cx="7706443" cy="6857990"/>
          </a:xfrm>
          <a:prstGeom prst="rect">
            <a:avLst/>
          </a:prstGeom>
        </p:spPr>
      </p:pic>
      <p:sp>
        <p:nvSpPr>
          <p:cNvPr id="2" name="Title 1">
            <a:extLst>
              <a:ext uri="{FF2B5EF4-FFF2-40B4-BE49-F238E27FC236}">
                <a16:creationId xmlns:a16="http://schemas.microsoft.com/office/drawing/2014/main" id="{E7FA650E-E5F2-4278-AE48-75C84756C2C4}"/>
              </a:ext>
            </a:extLst>
          </p:cNvPr>
          <p:cNvSpPr>
            <a:spLocks noGrp="1"/>
          </p:cNvSpPr>
          <p:nvPr>
            <p:ph type="title"/>
          </p:nvPr>
        </p:nvSpPr>
        <p:spPr>
          <a:xfrm>
            <a:off x="250724" y="624110"/>
            <a:ext cx="4454012" cy="1280890"/>
          </a:xfrm>
        </p:spPr>
        <p:txBody>
          <a:bodyPr>
            <a:normAutofit/>
          </a:bodyPr>
          <a:lstStyle/>
          <a:p>
            <a:r>
              <a:rPr lang="en-US" dirty="0">
                <a:solidFill>
                  <a:schemeClr val="tx1">
                    <a:lumMod val="95000"/>
                    <a:lumOff val="5000"/>
                  </a:schemeClr>
                </a:solidFill>
                <a:latin typeface="Arial Rounded MT Bold" panose="020F0704030504030204" pitchFamily="34" charset="0"/>
              </a:rPr>
              <a:t>Intro &amp; agenda</a:t>
            </a:r>
            <a:endParaRPr lang="en-GB" dirty="0">
              <a:solidFill>
                <a:schemeClr val="tx1">
                  <a:lumMod val="95000"/>
                  <a:lumOff val="5000"/>
                </a:schemeClr>
              </a:solidFill>
              <a:latin typeface="Arial Rounded MT Bold" panose="020F0704030504030204" pitchFamily="34" charset="0"/>
            </a:endParaRPr>
          </a:p>
        </p:txBody>
      </p:sp>
      <p:graphicFrame>
        <p:nvGraphicFramePr>
          <p:cNvPr id="9" name="Content Placeholder 2">
            <a:extLst>
              <a:ext uri="{FF2B5EF4-FFF2-40B4-BE49-F238E27FC236}">
                <a16:creationId xmlns:a16="http://schemas.microsoft.com/office/drawing/2014/main" id="{44784792-AB35-ED6F-F21B-C9B7406F7932}"/>
              </a:ext>
            </a:extLst>
          </p:cNvPr>
          <p:cNvGraphicFramePr>
            <a:graphicFrameLocks noGrp="1"/>
          </p:cNvGraphicFramePr>
          <p:nvPr>
            <p:ph idx="1"/>
          </p:nvPr>
        </p:nvGraphicFramePr>
        <p:xfrm>
          <a:off x="531812" y="2133600"/>
          <a:ext cx="4625882" cy="3777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914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4102A08D-3A0F-4145-AECA-4DFD8A2810E8}"/>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latin typeface="Arial Rounded MT Bold" panose="020F0704030504030204" pitchFamily="34" charset="0"/>
              </a:rPr>
              <a:t>What’s happening to me?</a:t>
            </a:r>
            <a:endParaRPr lang="en-GB" sz="3600">
              <a:solidFill>
                <a:srgbClr val="FFFFFF"/>
              </a:solidFill>
              <a:latin typeface="Arial Rounded MT Bold" panose="020F0704030504030204" pitchFamily="34" charset="0"/>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4AF0E7DE-BA41-4961-9005-970A714F4BD9}"/>
              </a:ext>
            </a:extLst>
          </p:cNvPr>
          <p:cNvSpPr>
            <a:spLocks noGrp="1"/>
          </p:cNvSpPr>
          <p:nvPr>
            <p:ph idx="1"/>
          </p:nvPr>
        </p:nvSpPr>
        <p:spPr>
          <a:xfrm>
            <a:off x="4742016" y="605896"/>
            <a:ext cx="6413663" cy="5646208"/>
          </a:xfrm>
        </p:spPr>
        <p:txBody>
          <a:bodyPr anchor="ctr">
            <a:normAutofit/>
          </a:bodyPr>
          <a:lstStyle/>
          <a:p>
            <a:r>
              <a:rPr lang="en-GB" b="0" i="0" dirty="0">
                <a:effectLst/>
                <a:latin typeface="Arial Rounded MT Bold" panose="020F0704030504030204" pitchFamily="34" charset="0"/>
              </a:rPr>
              <a:t> </a:t>
            </a:r>
            <a:r>
              <a:rPr lang="en-GB" b="0" i="0" dirty="0">
                <a:effectLst/>
                <a:latin typeface="Arial Rounded MT Bold" panose="020F0704030504030204" pitchFamily="34" charset="0"/>
                <a:cs typeface="Arial" panose="020B0604020202020204" pitchFamily="34" charset="0"/>
              </a:rPr>
              <a:t>Menopause is a </a:t>
            </a:r>
            <a:r>
              <a:rPr lang="en-GB" b="1" i="0" dirty="0">
                <a:effectLst/>
                <a:latin typeface="Arial Rounded MT Bold" panose="020F0704030504030204" pitchFamily="34" charset="0"/>
                <a:cs typeface="Arial" panose="020B0604020202020204" pitchFamily="34" charset="0"/>
              </a:rPr>
              <a:t>point in time 12 months after a woman's last period</a:t>
            </a:r>
            <a:r>
              <a:rPr lang="en-GB" b="0" i="0" dirty="0">
                <a:effectLst/>
                <a:latin typeface="Arial Rounded MT Bold" panose="020F0704030504030204" pitchFamily="34" charset="0"/>
                <a:cs typeface="Arial" panose="020B0604020202020204" pitchFamily="34" charset="0"/>
              </a:rPr>
              <a:t>. The years leading up to that point, when women may have changes in their monthly cycles, hot flashes, or other symptoms, are called the menopausal transition, or perimenopause. The menopausal transition most often begins between ages 45 and 55.</a:t>
            </a:r>
          </a:p>
          <a:p>
            <a:r>
              <a:rPr lang="en-GB" dirty="0">
                <a:latin typeface="Arial Rounded MT Bold" panose="020F0704030504030204" pitchFamily="34" charset="0"/>
                <a:cs typeface="Arial" panose="020B0604020202020204" pitchFamily="34" charset="0"/>
              </a:rPr>
              <a:t>The impact is physical, psychological and emotional.</a:t>
            </a:r>
          </a:p>
          <a:p>
            <a:r>
              <a:rPr lang="en-GB" dirty="0">
                <a:latin typeface="Arial Rounded MT Bold" panose="020F0704030504030204" pitchFamily="34" charset="0"/>
                <a:cs typeface="Arial" panose="020B0604020202020204" pitchFamily="34" charset="0"/>
              </a:rPr>
              <a:t>All of us will experience it, some more than others.</a:t>
            </a:r>
          </a:p>
          <a:p>
            <a:r>
              <a:rPr lang="en-GB" dirty="0">
                <a:latin typeface="Arial Rounded MT Bold" panose="020F0704030504030204" pitchFamily="34" charset="0"/>
                <a:cs typeface="Arial" panose="020B0604020202020204" pitchFamily="34" charset="0"/>
              </a:rPr>
              <a:t>IT DOES NOT HAVE TO BE AWFUL!</a:t>
            </a:r>
          </a:p>
          <a:p>
            <a:endParaRPr lang="en-US" dirty="0"/>
          </a:p>
        </p:txBody>
      </p:sp>
    </p:spTree>
    <p:extLst>
      <p:ext uri="{BB962C8B-B14F-4D97-AF65-F5344CB8AC3E}">
        <p14:creationId xmlns:p14="http://schemas.microsoft.com/office/powerpoint/2010/main" val="2973389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Content Placeholder 4" descr="A picture containing map&#10;&#10;Description automatically generated">
            <a:extLst>
              <a:ext uri="{FF2B5EF4-FFF2-40B4-BE49-F238E27FC236}">
                <a16:creationId xmlns:a16="http://schemas.microsoft.com/office/drawing/2014/main" id="{8B1B7013-2492-42A2-ABF4-FF5C77CEA1EC}"/>
              </a:ext>
            </a:extLst>
          </p:cNvPr>
          <p:cNvPicPr>
            <a:picLocks noChangeAspect="1"/>
          </p:cNvPicPr>
          <p:nvPr/>
        </p:nvPicPr>
        <p:blipFill rotWithShape="1">
          <a:blip r:embed="rId3"/>
          <a:srcRect t="5224" b="9549"/>
          <a:stretch/>
        </p:blipFill>
        <p:spPr>
          <a:xfrm>
            <a:off x="20" y="10"/>
            <a:ext cx="12191980" cy="6857990"/>
          </a:xfrm>
          <a:prstGeom prst="rect">
            <a:avLst/>
          </a:prstGeom>
        </p:spPr>
      </p:pic>
    </p:spTree>
    <p:extLst>
      <p:ext uri="{BB962C8B-B14F-4D97-AF65-F5344CB8AC3E}">
        <p14:creationId xmlns:p14="http://schemas.microsoft.com/office/powerpoint/2010/main" val="74664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rush&#10;&#10;Description automatically generated">
            <a:extLst>
              <a:ext uri="{FF2B5EF4-FFF2-40B4-BE49-F238E27FC236}">
                <a16:creationId xmlns:a16="http://schemas.microsoft.com/office/drawing/2014/main" id="{1F1D5937-2D69-4670-9B02-6A78563BC96E}"/>
              </a:ext>
            </a:extLst>
          </p:cNvPr>
          <p:cNvPicPr>
            <a:picLocks noChangeAspect="1"/>
          </p:cNvPicPr>
          <p:nvPr/>
        </p:nvPicPr>
        <p:blipFill rotWithShape="1">
          <a:blip r:embed="rId2"/>
          <a:srcRect b="16974"/>
          <a:stretch/>
        </p:blipFill>
        <p:spPr>
          <a:xfrm>
            <a:off x="20" y="10"/>
            <a:ext cx="12191980" cy="6857990"/>
          </a:xfrm>
          <a:prstGeom prst="rect">
            <a:avLst/>
          </a:prstGeom>
          <a:noFill/>
        </p:spPr>
      </p:pic>
    </p:spTree>
    <p:extLst>
      <p:ext uri="{BB962C8B-B14F-4D97-AF65-F5344CB8AC3E}">
        <p14:creationId xmlns:p14="http://schemas.microsoft.com/office/powerpoint/2010/main" val="107428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A5DD1E-AFDA-448F-A1AA-609B962EF746}"/>
              </a:ext>
            </a:extLst>
          </p:cNvPr>
          <p:cNvSpPr>
            <a:spLocks noGrp="1"/>
          </p:cNvSpPr>
          <p:nvPr>
            <p:ph type="title"/>
          </p:nvPr>
        </p:nvSpPr>
        <p:spPr>
          <a:xfrm>
            <a:off x="6411685" y="634946"/>
            <a:ext cx="5127171" cy="1450757"/>
          </a:xfrm>
        </p:spPr>
        <p:txBody>
          <a:bodyPr>
            <a:normAutofit/>
          </a:bodyPr>
          <a:lstStyle/>
          <a:p>
            <a:r>
              <a:rPr lang="en-GB">
                <a:latin typeface="Arial Rounded MT Bold" panose="020F0704030504030204" pitchFamily="34" charset="0"/>
              </a:rPr>
              <a:t>what does it do? </a:t>
            </a:r>
            <a:r>
              <a:rPr lang="en-GB"/>
              <a:t/>
            </a:r>
            <a:br>
              <a:rPr lang="en-GB"/>
            </a:br>
            <a:endParaRPr lang="en-GB"/>
          </a:p>
        </p:txBody>
      </p:sp>
      <p:pic>
        <p:nvPicPr>
          <p:cNvPr id="5" name="Picture 4" descr="A picture containing text, picture frame&#10;&#10;Description automatically generated">
            <a:extLst>
              <a:ext uri="{FF2B5EF4-FFF2-40B4-BE49-F238E27FC236}">
                <a16:creationId xmlns:a16="http://schemas.microsoft.com/office/drawing/2014/main" id="{8CCABF64-A00C-CBE3-6696-7553FC042C1F}"/>
              </a:ext>
            </a:extLst>
          </p:cNvPr>
          <p:cNvPicPr>
            <a:picLocks noChangeAspect="1"/>
          </p:cNvPicPr>
          <p:nvPr/>
        </p:nvPicPr>
        <p:blipFill>
          <a:blip r:embed="rId3"/>
          <a:stretch>
            <a:fillRect/>
          </a:stretch>
        </p:blipFill>
        <p:spPr>
          <a:xfrm>
            <a:off x="643192" y="1299579"/>
            <a:ext cx="5451627" cy="3938800"/>
          </a:xfrm>
          <a:prstGeom prst="rect">
            <a:avLst/>
          </a:prstGeom>
        </p:spPr>
      </p:pic>
      <p:cxnSp>
        <p:nvCxnSpPr>
          <p:cNvPr id="8" name="Straight Connector 11">
            <a:extLst>
              <a:ext uri="{FF2B5EF4-FFF2-40B4-BE49-F238E27FC236}">
                <a16:creationId xmlns:a16="http://schemas.microsoft.com/office/drawing/2014/main"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7C620C1-6FF3-4B84-A259-ECC6AA36BA26}"/>
              </a:ext>
            </a:extLst>
          </p:cNvPr>
          <p:cNvSpPr>
            <a:spLocks noGrp="1"/>
          </p:cNvSpPr>
          <p:nvPr>
            <p:ph idx="1"/>
          </p:nvPr>
        </p:nvSpPr>
        <p:spPr>
          <a:xfrm>
            <a:off x="6411684" y="2198914"/>
            <a:ext cx="5127172" cy="3670180"/>
          </a:xfrm>
        </p:spPr>
        <p:txBody>
          <a:bodyPr>
            <a:normAutofit/>
          </a:bodyPr>
          <a:lstStyle/>
          <a:p>
            <a:r>
              <a:rPr lang="en-GB" sz="1100">
                <a:latin typeface="Arial Rounded MT Bold" panose="020F0704030504030204" pitchFamily="34" charset="0"/>
              </a:rPr>
              <a:t>Brain: increases serotonin &amp; serotonin receptors; increases production &amp; effects of endorphins; maintains body temperature.</a:t>
            </a:r>
          </a:p>
          <a:p>
            <a:r>
              <a:rPr lang="en-GB" sz="1100">
                <a:latin typeface="Arial Rounded MT Bold" panose="020F0704030504030204" pitchFamily="34" charset="0"/>
              </a:rPr>
              <a:t>Heart: increases HDL cholesterol (the good one!); decreases LDL cholesterol (the bad one!); relaxes and dilates blood vessels so blood flow increases; soaks up free radicals in the blood that can damage arteries.</a:t>
            </a:r>
          </a:p>
          <a:p>
            <a:r>
              <a:rPr lang="en-GB" sz="1100">
                <a:latin typeface="Arial Rounded MT Bold" panose="020F0704030504030204" pitchFamily="34" charset="0"/>
              </a:rPr>
              <a:t>Bladder: strengthens bladder, preventing uterine incontinence; provides protection against UTI’s.</a:t>
            </a:r>
          </a:p>
          <a:p>
            <a:r>
              <a:rPr lang="en-GB" sz="1100">
                <a:latin typeface="Arial Rounded MT Bold" panose="020F0704030504030204" pitchFamily="34" charset="0"/>
              </a:rPr>
              <a:t>Liver: helps protect against fatty liver disease; regulates production of cholesterol.</a:t>
            </a:r>
          </a:p>
          <a:p>
            <a:r>
              <a:rPr lang="en-GB" sz="1100">
                <a:latin typeface="Arial Rounded MT Bold" panose="020F0704030504030204" pitchFamily="34" charset="0"/>
              </a:rPr>
              <a:t>Bones: protects against bone loss</a:t>
            </a:r>
          </a:p>
          <a:p>
            <a:r>
              <a:rPr lang="en-GB" sz="1100">
                <a:latin typeface="Arial Rounded MT Bold" panose="020F0704030504030204" pitchFamily="34" charset="0"/>
              </a:rPr>
              <a:t>Skin: increases collagen; maintains skin moisture; skin elasticity; helps wounds heal faster.</a:t>
            </a:r>
          </a:p>
          <a:p>
            <a:r>
              <a:rPr lang="en-GB" sz="1100">
                <a:latin typeface="Arial Rounded MT Bold" panose="020F0704030504030204" pitchFamily="34" charset="0"/>
              </a:rPr>
              <a:t>Stomach: prevents inflammation; reduces abdominal fat.</a:t>
            </a:r>
          </a:p>
          <a:p>
            <a:endParaRPr lang="en-GB" sz="1100"/>
          </a:p>
        </p:txBody>
      </p:sp>
      <p:sp>
        <p:nvSpPr>
          <p:cNvPr id="9" name="Rectangle 13">
            <a:extLst>
              <a:ext uri="{FF2B5EF4-FFF2-40B4-BE49-F238E27FC236}">
                <a16:creationId xmlns:a16="http://schemas.microsoft.com/office/drawing/2014/main"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5">
            <a:extLst>
              <a:ext uri="{FF2B5EF4-FFF2-40B4-BE49-F238E27FC236}">
                <a16:creationId xmlns:a16="http://schemas.microsoft.com/office/drawing/2014/main"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880513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452DE-67F5-4A15-A3D8-876E422DD03B}"/>
              </a:ext>
            </a:extLst>
          </p:cNvPr>
          <p:cNvSpPr>
            <a:spLocks noGrp="1"/>
          </p:cNvSpPr>
          <p:nvPr>
            <p:ph type="title"/>
          </p:nvPr>
        </p:nvSpPr>
        <p:spPr>
          <a:xfrm>
            <a:off x="6411685" y="634946"/>
            <a:ext cx="5127171" cy="1450757"/>
          </a:xfrm>
        </p:spPr>
        <p:txBody>
          <a:bodyPr>
            <a:normAutofit/>
          </a:bodyPr>
          <a:lstStyle/>
          <a:p>
            <a:r>
              <a:rPr lang="en-GB" sz="3400">
                <a:latin typeface="Arial Rounded MT Bold" panose="020F0704030504030204" pitchFamily="34" charset="0"/>
              </a:rPr>
              <a:t>Progesterone: what does it do?</a:t>
            </a:r>
            <a:r>
              <a:rPr lang="en-GB" sz="3400"/>
              <a:t/>
            </a:r>
            <a:br>
              <a:rPr lang="en-GB" sz="3400"/>
            </a:br>
            <a:endParaRPr lang="en-GB" sz="3400"/>
          </a:p>
        </p:txBody>
      </p:sp>
      <p:pic>
        <p:nvPicPr>
          <p:cNvPr id="5" name="Picture 4" descr="A picture containing graphical user interface&#10;&#10;Description automatically generated">
            <a:extLst>
              <a:ext uri="{FF2B5EF4-FFF2-40B4-BE49-F238E27FC236}">
                <a16:creationId xmlns:a16="http://schemas.microsoft.com/office/drawing/2014/main" id="{E7C078E2-CCA6-E1D8-90B4-82D9C18391B2}"/>
              </a:ext>
            </a:extLst>
          </p:cNvPr>
          <p:cNvPicPr>
            <a:picLocks noChangeAspect="1"/>
          </p:cNvPicPr>
          <p:nvPr/>
        </p:nvPicPr>
        <p:blipFill rotWithShape="1">
          <a:blip r:embed="rId2"/>
          <a:srcRect l="20067" r="19827" b="-1"/>
          <a:stretch/>
        </p:blipFill>
        <p:spPr>
          <a:xfrm>
            <a:off x="999061" y="645106"/>
            <a:ext cx="4739889" cy="5247747"/>
          </a:xfrm>
          <a:prstGeom prst="rect">
            <a:avLst/>
          </a:prstGeom>
        </p:spPr>
      </p:pic>
      <p:cxnSp>
        <p:nvCxnSpPr>
          <p:cNvPr id="12" name="Straight Connector 11">
            <a:extLst>
              <a:ext uri="{FF2B5EF4-FFF2-40B4-BE49-F238E27FC236}">
                <a16:creationId xmlns:a16="http://schemas.microsoft.com/office/drawing/2014/main"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0DE7AD-2914-43DB-ABB2-FED1386F7BDF}"/>
              </a:ext>
            </a:extLst>
          </p:cNvPr>
          <p:cNvSpPr>
            <a:spLocks noGrp="1"/>
          </p:cNvSpPr>
          <p:nvPr>
            <p:ph idx="1"/>
          </p:nvPr>
        </p:nvSpPr>
        <p:spPr>
          <a:xfrm>
            <a:off x="6411684" y="2198914"/>
            <a:ext cx="5127172" cy="3670180"/>
          </a:xfrm>
        </p:spPr>
        <p:txBody>
          <a:bodyPr>
            <a:normAutofit/>
          </a:bodyPr>
          <a:lstStyle/>
          <a:p>
            <a:r>
              <a:rPr lang="en-GB">
                <a:latin typeface="Arial Rounded MT Bold" panose="020F0704030504030204" pitchFamily="34" charset="0"/>
              </a:rPr>
              <a:t>Brain: boosts metabolism; enhances cognitive control; helps you fall asleep &amp; stay asleep; eases anxiety.</a:t>
            </a:r>
          </a:p>
          <a:p>
            <a:r>
              <a:rPr lang="en-GB">
                <a:latin typeface="Arial Rounded MT Bold" panose="020F0704030504030204" pitchFamily="34" charset="0"/>
              </a:rPr>
              <a:t>Heart: prevents high blood pressure; dilates blood vessels.</a:t>
            </a:r>
          </a:p>
          <a:p>
            <a:r>
              <a:rPr lang="en-GB">
                <a:latin typeface="Arial Rounded MT Bold" panose="020F0704030504030204" pitchFamily="34" charset="0"/>
              </a:rPr>
              <a:t>Bladder: increases chance of UTI (especially if </a:t>
            </a:r>
            <a:r>
              <a:rPr lang="en-GB" err="1">
                <a:latin typeface="Arial Rounded MT Bold" panose="020F0704030504030204" pitchFamily="34" charset="0"/>
              </a:rPr>
              <a:t>estrogen</a:t>
            </a:r>
            <a:r>
              <a:rPr lang="en-GB">
                <a:latin typeface="Arial Rounded MT Bold" panose="020F0704030504030204" pitchFamily="34" charset="0"/>
              </a:rPr>
              <a:t> is low).</a:t>
            </a:r>
          </a:p>
          <a:p>
            <a:r>
              <a:rPr lang="en-GB">
                <a:latin typeface="Arial Rounded MT Bold" panose="020F0704030504030204" pitchFamily="34" charset="0"/>
              </a:rPr>
              <a:t>Bones: helps build bones</a:t>
            </a:r>
          </a:p>
          <a:p>
            <a:r>
              <a:rPr lang="en-GB">
                <a:latin typeface="Arial Rounded MT Bold" panose="020F0704030504030204" pitchFamily="34" charset="0"/>
              </a:rPr>
              <a:t>Skin: smooths skin; promotes hair growth.</a:t>
            </a:r>
          </a:p>
          <a:p>
            <a:pPr marL="0" indent="0">
              <a:buNone/>
            </a:pPr>
            <a:endParaRPr lang="en-GB"/>
          </a:p>
        </p:txBody>
      </p:sp>
      <p:sp>
        <p:nvSpPr>
          <p:cNvPr id="14" name="Rectangle 13">
            <a:extLst>
              <a:ext uri="{FF2B5EF4-FFF2-40B4-BE49-F238E27FC236}">
                <a16:creationId xmlns:a16="http://schemas.microsoft.com/office/drawing/2014/main"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43957799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19014</TotalTime>
  <Words>2420</Words>
  <Application>Microsoft Office PowerPoint</Application>
  <PresentationFormat>Widescreen</PresentationFormat>
  <Paragraphs>235</Paragraphs>
  <Slides>35</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Rounded MT Bold</vt:lpstr>
      <vt:lpstr>Calibri</vt:lpstr>
      <vt:lpstr>Calibri Light</vt:lpstr>
      <vt:lpstr>Retrospect</vt:lpstr>
      <vt:lpstr>Menopause &amp; Me</vt:lpstr>
      <vt:lpstr>PowerPoint Presentation</vt:lpstr>
      <vt:lpstr>Poll</vt:lpstr>
      <vt:lpstr>Intro &amp; agenda</vt:lpstr>
      <vt:lpstr>What’s happening to me?</vt:lpstr>
      <vt:lpstr>PowerPoint Presentation</vt:lpstr>
      <vt:lpstr>PowerPoint Presentation</vt:lpstr>
      <vt:lpstr>what does it do?  </vt:lpstr>
      <vt:lpstr>Progesterone: what does it do? </vt:lpstr>
      <vt:lpstr>Type of Estrogen </vt:lpstr>
      <vt:lpstr>Poll on top 3 symptoms</vt:lpstr>
      <vt:lpstr>PowerPoint Presentation</vt:lpstr>
      <vt:lpstr>Menopause the facts</vt:lpstr>
      <vt:lpstr>Menopause Facts</vt:lpstr>
      <vt:lpstr>Menopause &amp; Diversity </vt:lpstr>
      <vt:lpstr>What can I do to manage my symptoms?</vt:lpstr>
      <vt:lpstr>HRT and other medical responses</vt:lpstr>
      <vt:lpstr>HRT – pros &amp; cons</vt:lpstr>
      <vt:lpstr>Going to the doctor</vt:lpstr>
      <vt:lpstr>Doctor’s appointment</vt:lpstr>
      <vt:lpstr>What is the alternative?</vt:lpstr>
      <vt:lpstr>Balancing Hormones</vt:lpstr>
      <vt:lpstr>Herbal Remedies</vt:lpstr>
      <vt:lpstr>Supplements </vt:lpstr>
      <vt:lpstr>Gut – Brain Connection </vt:lpstr>
      <vt:lpstr>What happens in the Gut?</vt:lpstr>
      <vt:lpstr>  Phytoestrogens </vt:lpstr>
      <vt:lpstr>PowerPoint Presentation</vt:lpstr>
      <vt:lpstr>Managing Stress</vt:lpstr>
      <vt:lpstr>Exercise</vt:lpstr>
      <vt:lpstr>Sleep ….</vt:lpstr>
      <vt:lpstr>Menopause and work</vt:lpstr>
      <vt:lpstr>Remember…..</vt:lpstr>
      <vt:lpstr>PowerPoint Presentation</vt:lpstr>
      <vt:lpstr>Thank you www.menopausespring.com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Menopause &amp; me</dc:title>
  <dc:creator>Stephanie Reid</dc:creator>
  <cp:lastModifiedBy>Julie Ferry</cp:lastModifiedBy>
  <cp:revision>38</cp:revision>
  <dcterms:created xsi:type="dcterms:W3CDTF">2021-11-04T10:49:56Z</dcterms:created>
  <dcterms:modified xsi:type="dcterms:W3CDTF">2023-10-24T14:14:11Z</dcterms:modified>
</cp:coreProperties>
</file>